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684B"/>
    <a:srgbClr val="3B4A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3" autoAdjust="0"/>
    <p:restoredTop sz="94660"/>
  </p:normalViewPr>
  <p:slideViewPr>
    <p:cSldViewPr snapToGrid="0">
      <p:cViewPr varScale="1">
        <p:scale>
          <a:sx n="62" d="100"/>
          <a:sy n="62" d="100"/>
        </p:scale>
        <p:origin x="1052" y="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Organisational Evaluation of ECW - presentation of Inception Report to ExCom</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17 March 2022</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474F69-3B14-4BB2-9D4A-1722BEF2B6B9}" type="slidenum">
              <a:rPr lang="en-GB" smtClean="0"/>
              <a:t>‹#›</a:t>
            </a:fld>
            <a:endParaRPr lang="en-GB"/>
          </a:p>
        </p:txBody>
      </p:sp>
    </p:spTree>
    <p:extLst>
      <p:ext uri="{BB962C8B-B14F-4D97-AF65-F5344CB8AC3E}">
        <p14:creationId xmlns:p14="http://schemas.microsoft.com/office/powerpoint/2010/main" val="100446135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Organisational Evaluation of ECW - presentation of Inception Report to ExCom</a:t>
            </a:r>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GB"/>
              <a:t>17 March 2022</a:t>
            </a:r>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F12DF6-0939-404D-89C0-041875677CBA}" type="slidenum">
              <a:rPr lang="en-GB" smtClean="0"/>
              <a:t>‹#›</a:t>
            </a:fld>
            <a:endParaRPr lang="en-GB" dirty="0"/>
          </a:p>
        </p:txBody>
      </p:sp>
    </p:spTree>
    <p:extLst>
      <p:ext uri="{BB962C8B-B14F-4D97-AF65-F5344CB8AC3E}">
        <p14:creationId xmlns:p14="http://schemas.microsoft.com/office/powerpoint/2010/main" val="252788985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a:t>
            </a:fld>
            <a:endParaRPr lang="en-GB" dirty="0"/>
          </a:p>
        </p:txBody>
      </p:sp>
    </p:spTree>
    <p:extLst>
      <p:ext uri="{BB962C8B-B14F-4D97-AF65-F5344CB8AC3E}">
        <p14:creationId xmlns:p14="http://schemas.microsoft.com/office/powerpoint/2010/main" val="4073099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10</a:t>
            </a:fld>
            <a:endParaRPr lang="en-GB" dirty="0"/>
          </a:p>
        </p:txBody>
      </p:sp>
    </p:spTree>
    <p:extLst>
      <p:ext uri="{BB962C8B-B14F-4D97-AF65-F5344CB8AC3E}">
        <p14:creationId xmlns:p14="http://schemas.microsoft.com/office/powerpoint/2010/main" val="928814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11</a:t>
            </a:fld>
            <a:endParaRPr lang="en-GB" dirty="0"/>
          </a:p>
        </p:txBody>
      </p:sp>
    </p:spTree>
    <p:extLst>
      <p:ext uri="{BB962C8B-B14F-4D97-AF65-F5344CB8AC3E}">
        <p14:creationId xmlns:p14="http://schemas.microsoft.com/office/powerpoint/2010/main" val="3730971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12</a:t>
            </a:fld>
            <a:endParaRPr lang="en-GB" dirty="0"/>
          </a:p>
        </p:txBody>
      </p:sp>
    </p:spTree>
    <p:extLst>
      <p:ext uri="{BB962C8B-B14F-4D97-AF65-F5344CB8AC3E}">
        <p14:creationId xmlns:p14="http://schemas.microsoft.com/office/powerpoint/2010/main" val="3819380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13</a:t>
            </a:fld>
            <a:endParaRPr lang="en-GB" dirty="0"/>
          </a:p>
        </p:txBody>
      </p:sp>
    </p:spTree>
    <p:extLst>
      <p:ext uri="{BB962C8B-B14F-4D97-AF65-F5344CB8AC3E}">
        <p14:creationId xmlns:p14="http://schemas.microsoft.com/office/powerpoint/2010/main" val="3409168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14</a:t>
            </a:fld>
            <a:endParaRPr lang="en-GB" dirty="0"/>
          </a:p>
        </p:txBody>
      </p:sp>
    </p:spTree>
    <p:extLst>
      <p:ext uri="{BB962C8B-B14F-4D97-AF65-F5344CB8AC3E}">
        <p14:creationId xmlns:p14="http://schemas.microsoft.com/office/powerpoint/2010/main" val="2899835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15</a:t>
            </a:fld>
            <a:endParaRPr lang="en-GB" dirty="0"/>
          </a:p>
        </p:txBody>
      </p:sp>
    </p:spTree>
    <p:extLst>
      <p:ext uri="{BB962C8B-B14F-4D97-AF65-F5344CB8AC3E}">
        <p14:creationId xmlns:p14="http://schemas.microsoft.com/office/powerpoint/2010/main" val="2658243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16</a:t>
            </a:fld>
            <a:endParaRPr lang="en-GB" dirty="0"/>
          </a:p>
        </p:txBody>
      </p:sp>
    </p:spTree>
    <p:extLst>
      <p:ext uri="{BB962C8B-B14F-4D97-AF65-F5344CB8AC3E}">
        <p14:creationId xmlns:p14="http://schemas.microsoft.com/office/powerpoint/2010/main" val="4196817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17</a:t>
            </a:fld>
            <a:endParaRPr lang="en-GB" dirty="0"/>
          </a:p>
        </p:txBody>
      </p:sp>
    </p:spTree>
    <p:extLst>
      <p:ext uri="{BB962C8B-B14F-4D97-AF65-F5344CB8AC3E}">
        <p14:creationId xmlns:p14="http://schemas.microsoft.com/office/powerpoint/2010/main" val="26094771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18</a:t>
            </a:fld>
            <a:endParaRPr lang="en-GB" dirty="0"/>
          </a:p>
        </p:txBody>
      </p:sp>
    </p:spTree>
    <p:extLst>
      <p:ext uri="{BB962C8B-B14F-4D97-AF65-F5344CB8AC3E}">
        <p14:creationId xmlns:p14="http://schemas.microsoft.com/office/powerpoint/2010/main" val="1235102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19</a:t>
            </a:fld>
            <a:endParaRPr lang="en-GB" dirty="0"/>
          </a:p>
        </p:txBody>
      </p:sp>
    </p:spTree>
    <p:extLst>
      <p:ext uri="{BB962C8B-B14F-4D97-AF65-F5344CB8AC3E}">
        <p14:creationId xmlns:p14="http://schemas.microsoft.com/office/powerpoint/2010/main" val="74105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2</a:t>
            </a:fld>
            <a:endParaRPr lang="en-GB" dirty="0"/>
          </a:p>
        </p:txBody>
      </p:sp>
    </p:spTree>
    <p:extLst>
      <p:ext uri="{BB962C8B-B14F-4D97-AF65-F5344CB8AC3E}">
        <p14:creationId xmlns:p14="http://schemas.microsoft.com/office/powerpoint/2010/main" val="1372080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20</a:t>
            </a:fld>
            <a:endParaRPr lang="en-GB" dirty="0"/>
          </a:p>
        </p:txBody>
      </p:sp>
    </p:spTree>
    <p:extLst>
      <p:ext uri="{BB962C8B-B14F-4D97-AF65-F5344CB8AC3E}">
        <p14:creationId xmlns:p14="http://schemas.microsoft.com/office/powerpoint/2010/main" val="18646958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21</a:t>
            </a:fld>
            <a:endParaRPr lang="en-GB" dirty="0"/>
          </a:p>
        </p:txBody>
      </p:sp>
    </p:spTree>
    <p:extLst>
      <p:ext uri="{BB962C8B-B14F-4D97-AF65-F5344CB8AC3E}">
        <p14:creationId xmlns:p14="http://schemas.microsoft.com/office/powerpoint/2010/main" val="707144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22</a:t>
            </a:fld>
            <a:endParaRPr lang="en-GB" dirty="0"/>
          </a:p>
        </p:txBody>
      </p:sp>
    </p:spTree>
    <p:extLst>
      <p:ext uri="{BB962C8B-B14F-4D97-AF65-F5344CB8AC3E}">
        <p14:creationId xmlns:p14="http://schemas.microsoft.com/office/powerpoint/2010/main" val="3756292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2F12DF6-0939-404D-89C0-041875677CBA}" type="slidenum">
              <a:rPr lang="en-GB" smtClean="0"/>
              <a:t>3</a:t>
            </a:fld>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Header Placeholder 6"/>
          <p:cNvSpPr>
            <a:spLocks noGrp="1"/>
          </p:cNvSpPr>
          <p:nvPr>
            <p:ph type="hdr" sz="quarter" idx="13"/>
          </p:nvPr>
        </p:nvSpPr>
        <p:spPr/>
        <p:txBody>
          <a:bodyPr/>
          <a:lstStyle/>
          <a:p>
            <a:r>
              <a:rPr lang="en-GB"/>
              <a:t>Organisational Evaluation of ECW - presentation of Inception Report to ExCom</a:t>
            </a:r>
            <a:endParaRPr lang="en-GB" dirty="0"/>
          </a:p>
        </p:txBody>
      </p:sp>
    </p:spTree>
    <p:extLst>
      <p:ext uri="{BB962C8B-B14F-4D97-AF65-F5344CB8AC3E}">
        <p14:creationId xmlns:p14="http://schemas.microsoft.com/office/powerpoint/2010/main" val="2438452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4</a:t>
            </a:fld>
            <a:endParaRPr lang="en-GB" dirty="0"/>
          </a:p>
        </p:txBody>
      </p:sp>
    </p:spTree>
    <p:extLst>
      <p:ext uri="{BB962C8B-B14F-4D97-AF65-F5344CB8AC3E}">
        <p14:creationId xmlns:p14="http://schemas.microsoft.com/office/powerpoint/2010/main" val="4232880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2F12DF6-0939-404D-89C0-041875677CBA}" type="slidenum">
              <a:rPr lang="en-GB" smtClean="0"/>
              <a:t>5</a:t>
            </a:fld>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Header Placeholder 6"/>
          <p:cNvSpPr>
            <a:spLocks noGrp="1"/>
          </p:cNvSpPr>
          <p:nvPr>
            <p:ph type="hdr" sz="quarter" idx="13"/>
          </p:nvPr>
        </p:nvSpPr>
        <p:spPr/>
        <p:txBody>
          <a:bodyPr/>
          <a:lstStyle/>
          <a:p>
            <a:r>
              <a:rPr lang="en-GB"/>
              <a:t>Organisational Evaluation of ECW - presentation of Inception Report to ExCom</a:t>
            </a:r>
            <a:endParaRPr lang="en-GB" dirty="0"/>
          </a:p>
        </p:txBody>
      </p:sp>
    </p:spTree>
    <p:extLst>
      <p:ext uri="{BB962C8B-B14F-4D97-AF65-F5344CB8AC3E}">
        <p14:creationId xmlns:p14="http://schemas.microsoft.com/office/powerpoint/2010/main" val="1510104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6</a:t>
            </a:fld>
            <a:endParaRPr lang="en-GB" dirty="0"/>
          </a:p>
        </p:txBody>
      </p:sp>
    </p:spTree>
    <p:extLst>
      <p:ext uri="{BB962C8B-B14F-4D97-AF65-F5344CB8AC3E}">
        <p14:creationId xmlns:p14="http://schemas.microsoft.com/office/powerpoint/2010/main" val="537662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7</a:t>
            </a:fld>
            <a:endParaRPr lang="en-GB" dirty="0"/>
          </a:p>
        </p:txBody>
      </p:sp>
    </p:spTree>
    <p:extLst>
      <p:ext uri="{BB962C8B-B14F-4D97-AF65-F5344CB8AC3E}">
        <p14:creationId xmlns:p14="http://schemas.microsoft.com/office/powerpoint/2010/main" val="3217923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8</a:t>
            </a:fld>
            <a:endParaRPr lang="en-GB" dirty="0"/>
          </a:p>
        </p:txBody>
      </p:sp>
    </p:spTree>
    <p:extLst>
      <p:ext uri="{BB962C8B-B14F-4D97-AF65-F5344CB8AC3E}">
        <p14:creationId xmlns:p14="http://schemas.microsoft.com/office/powerpoint/2010/main" val="1680232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Organisational Evaluation of ECW - presentation of Inception Report to ExCom</a:t>
            </a:r>
            <a:endParaRPr lang="en-GB" dirty="0"/>
          </a:p>
        </p:txBody>
      </p:sp>
      <p:sp>
        <p:nvSpPr>
          <p:cNvPr id="5" name="Date Placeholder 4"/>
          <p:cNvSpPr>
            <a:spLocks noGrp="1"/>
          </p:cNvSpPr>
          <p:nvPr>
            <p:ph type="dt" idx="11"/>
          </p:nvPr>
        </p:nvSpPr>
        <p:spPr/>
        <p:txBody>
          <a:bodyPr/>
          <a:lstStyle/>
          <a:p>
            <a:r>
              <a:rPr lang="en-GB"/>
              <a:t>17 March 2022</a:t>
            </a:r>
            <a:endParaRPr lang="en-GB" dirty="0"/>
          </a:p>
        </p:txBody>
      </p:sp>
      <p:sp>
        <p:nvSpPr>
          <p:cNvPr id="6" name="Footer Placeholder 5"/>
          <p:cNvSpPr>
            <a:spLocks noGrp="1"/>
          </p:cNvSpPr>
          <p:nvPr>
            <p:ph type="ftr" sz="quarter" idx="12"/>
          </p:nvPr>
        </p:nvSpPr>
        <p:spPr/>
        <p:txBody>
          <a:bodyPr/>
          <a:lstStyle/>
          <a:p>
            <a:endParaRPr lang="en-GB" dirty="0"/>
          </a:p>
        </p:txBody>
      </p:sp>
      <p:sp>
        <p:nvSpPr>
          <p:cNvPr id="7" name="Slide Number Placeholder 6"/>
          <p:cNvSpPr>
            <a:spLocks noGrp="1"/>
          </p:cNvSpPr>
          <p:nvPr>
            <p:ph type="sldNum" sz="quarter" idx="13"/>
          </p:nvPr>
        </p:nvSpPr>
        <p:spPr/>
        <p:txBody>
          <a:bodyPr/>
          <a:lstStyle/>
          <a:p>
            <a:fld id="{72F12DF6-0939-404D-89C0-041875677CBA}" type="slidenum">
              <a:rPr lang="en-GB" smtClean="0"/>
              <a:t>9</a:t>
            </a:fld>
            <a:endParaRPr lang="en-GB" dirty="0"/>
          </a:p>
        </p:txBody>
      </p:sp>
    </p:spTree>
    <p:extLst>
      <p:ext uri="{BB962C8B-B14F-4D97-AF65-F5344CB8AC3E}">
        <p14:creationId xmlns:p14="http://schemas.microsoft.com/office/powerpoint/2010/main" val="137398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dirty="0"/>
              <a:t>17 March 2022</a:t>
            </a:r>
            <a:endParaRPr lang="en-GB" dirty="0"/>
          </a:p>
        </p:txBody>
      </p:sp>
      <p:sp>
        <p:nvSpPr>
          <p:cNvPr id="5" name="Footer Placeholder 4"/>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6" name="Slide Number Placeholder 5"/>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292408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dirty="0"/>
              <a:t>17 March 2022</a:t>
            </a:r>
            <a:endParaRPr lang="en-GB" dirty="0"/>
          </a:p>
        </p:txBody>
      </p:sp>
      <p:sp>
        <p:nvSpPr>
          <p:cNvPr id="5" name="Footer Placeholder 4"/>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6" name="Slide Number Placeholder 5"/>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143530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dirty="0"/>
              <a:t>17 March 2022</a:t>
            </a:r>
            <a:endParaRPr lang="en-GB" dirty="0"/>
          </a:p>
        </p:txBody>
      </p:sp>
      <p:sp>
        <p:nvSpPr>
          <p:cNvPr id="5" name="Footer Placeholder 4"/>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6" name="Slide Number Placeholder 5"/>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287996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dirty="0"/>
              <a:t>17 March 2022</a:t>
            </a:r>
            <a:endParaRPr lang="en-GB" dirty="0"/>
          </a:p>
        </p:txBody>
      </p:sp>
      <p:sp>
        <p:nvSpPr>
          <p:cNvPr id="5" name="Footer Placeholder 4"/>
          <p:cNvSpPr>
            <a:spLocks noGrp="1"/>
          </p:cNvSpPr>
          <p:nvPr>
            <p:ph type="ftr" sz="quarter" idx="11"/>
          </p:nvPr>
        </p:nvSpPr>
        <p:spPr>
          <a:xfrm>
            <a:off x="4038599" y="6356350"/>
            <a:ext cx="5096435" cy="365125"/>
          </a:xfrm>
        </p:spPr>
        <p:txBody>
          <a:bodyPr/>
          <a:lstStyle/>
          <a:p>
            <a:r>
              <a:rPr lang="en-US" dirty="0"/>
              <a:t>Organisational Evaluation of ECW - presentation of Inception Report to ExCom</a:t>
            </a:r>
            <a:endParaRPr lang="en-GB" dirty="0"/>
          </a:p>
        </p:txBody>
      </p:sp>
      <p:sp>
        <p:nvSpPr>
          <p:cNvPr id="6" name="Slide Number Placeholder 5"/>
          <p:cNvSpPr>
            <a:spLocks noGrp="1"/>
          </p:cNvSpPr>
          <p:nvPr>
            <p:ph type="sldNum" sz="quarter" idx="12"/>
          </p:nvPr>
        </p:nvSpPr>
        <p:spPr>
          <a:xfrm>
            <a:off x="9251576" y="6356350"/>
            <a:ext cx="2102224" cy="365125"/>
          </a:xfrm>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84540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r>
              <a:rPr lang="en-US" dirty="0"/>
              <a:t>17 March 2022</a:t>
            </a:r>
            <a:endParaRPr lang="en-GB" dirty="0"/>
          </a:p>
        </p:txBody>
      </p:sp>
      <p:sp>
        <p:nvSpPr>
          <p:cNvPr id="5" name="Footer Placeholder 4"/>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6" name="Slide Number Placeholder 5"/>
          <p:cNvSpPr>
            <a:spLocks noGrp="1"/>
          </p:cNvSpPr>
          <p:nvPr>
            <p:ph type="sldNum" sz="quarter" idx="12"/>
          </p:nvPr>
        </p:nvSpPr>
        <p:spPr/>
        <p:txBody>
          <a:bodyPr/>
          <a:lstStyle>
            <a:lvl1pPr>
              <a:defRPr/>
            </a:lvl1pPr>
          </a:lstStyle>
          <a:p>
            <a:endParaRPr lang="en-GB" dirty="0"/>
          </a:p>
        </p:txBody>
      </p:sp>
      <p:cxnSp>
        <p:nvCxnSpPr>
          <p:cNvPr id="7" name="Straight Connector 6"/>
          <p:cNvCxnSpPr/>
          <p:nvPr userDrawn="1"/>
        </p:nvCxnSpPr>
        <p:spPr bwMode="auto">
          <a:xfrm flipH="1" flipV="1">
            <a:off x="2307272" y="6278357"/>
            <a:ext cx="8220838" cy="1"/>
          </a:xfrm>
          <a:prstGeom prst="line">
            <a:avLst/>
          </a:prstGeom>
          <a:ln w="15875">
            <a:solidFill>
              <a:srgbClr val="3B4A6A"/>
            </a:solidFill>
          </a:ln>
        </p:spPr>
        <p:style>
          <a:lnRef idx="1">
            <a:schemeClr val="accent1"/>
          </a:lnRef>
          <a:fillRef idx="0">
            <a:schemeClr val="accent1"/>
          </a:fillRef>
          <a:effectRef idx="0">
            <a:schemeClr val="accent1"/>
          </a:effectRef>
          <a:fontRef idx="minor">
            <a:schemeClr val="tx1"/>
          </a:fontRef>
        </p:style>
      </p:cxnSp>
      <p:pic>
        <p:nvPicPr>
          <p:cNvPr id="8" name="Picture 2" descr="\\mok-filestore\main\Users\Office Documents\Website\Branding 2015\CMYK versions - for print\JPGs - 300dpi\Mokoro-logo_FullColour-onWhit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727816" y="5339556"/>
            <a:ext cx="1625984" cy="745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82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dirty="0"/>
              <a:t>17 March 2022</a:t>
            </a:r>
            <a:endParaRPr lang="en-GB" dirty="0"/>
          </a:p>
        </p:txBody>
      </p:sp>
      <p:sp>
        <p:nvSpPr>
          <p:cNvPr id="6" name="Footer Placeholder 5"/>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7" name="Slide Number Placeholder 6"/>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1651758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dirty="0"/>
              <a:t>17 March 2022</a:t>
            </a:r>
            <a:endParaRPr lang="en-GB" dirty="0"/>
          </a:p>
        </p:txBody>
      </p:sp>
      <p:sp>
        <p:nvSpPr>
          <p:cNvPr id="8" name="Footer Placeholder 7"/>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9" name="Slide Number Placeholder 8"/>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36286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dirty="0"/>
              <a:t>17 March 2022</a:t>
            </a:r>
            <a:endParaRPr lang="en-GB" dirty="0"/>
          </a:p>
        </p:txBody>
      </p:sp>
      <p:sp>
        <p:nvSpPr>
          <p:cNvPr id="4" name="Footer Placeholder 3"/>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5" name="Slide Number Placeholder 4"/>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2733634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17 March 2022</a:t>
            </a:r>
            <a:endParaRPr lang="en-GB" dirty="0"/>
          </a:p>
        </p:txBody>
      </p:sp>
      <p:sp>
        <p:nvSpPr>
          <p:cNvPr id="3" name="Footer Placeholder 2"/>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4" name="Slide Number Placeholder 3"/>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406658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17 March 2022</a:t>
            </a:r>
            <a:endParaRPr lang="en-GB" dirty="0"/>
          </a:p>
        </p:txBody>
      </p:sp>
      <p:sp>
        <p:nvSpPr>
          <p:cNvPr id="6" name="Footer Placeholder 5"/>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7" name="Slide Number Placeholder 6"/>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226065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17 March 2022</a:t>
            </a:r>
            <a:endParaRPr lang="en-GB" dirty="0"/>
          </a:p>
        </p:txBody>
      </p:sp>
      <p:sp>
        <p:nvSpPr>
          <p:cNvPr id="6" name="Footer Placeholder 5"/>
          <p:cNvSpPr>
            <a:spLocks noGrp="1"/>
          </p:cNvSpPr>
          <p:nvPr>
            <p:ph type="ftr" sz="quarter" idx="11"/>
          </p:nvPr>
        </p:nvSpPr>
        <p:spPr/>
        <p:txBody>
          <a:bodyPr/>
          <a:lstStyle/>
          <a:p>
            <a:r>
              <a:rPr lang="en-US" dirty="0"/>
              <a:t>Organisational Evaluation of ECW - presentation of Inception Report to ExCom</a:t>
            </a:r>
            <a:endParaRPr lang="en-GB" dirty="0"/>
          </a:p>
        </p:txBody>
      </p:sp>
      <p:sp>
        <p:nvSpPr>
          <p:cNvPr id="7" name="Slide Number Placeholder 6"/>
          <p:cNvSpPr>
            <a:spLocks noGrp="1"/>
          </p:cNvSpPr>
          <p:nvPr>
            <p:ph type="sldNum" sz="quarter" idx="12"/>
          </p:nvPr>
        </p:nvSpPr>
        <p:spPr/>
        <p:txBody>
          <a:bodyPr/>
          <a:lstStyle/>
          <a:p>
            <a:fld id="{F8E7DE58-48BC-4CFC-A195-5AA8B3A8FFB4}" type="slidenum">
              <a:rPr lang="en-GB" smtClean="0"/>
              <a:t>‹#›</a:t>
            </a:fld>
            <a:endParaRPr lang="en-GB" dirty="0"/>
          </a:p>
        </p:txBody>
      </p:sp>
    </p:spTree>
    <p:extLst>
      <p:ext uri="{BB962C8B-B14F-4D97-AF65-F5344CB8AC3E}">
        <p14:creationId xmlns:p14="http://schemas.microsoft.com/office/powerpoint/2010/main" val="76276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17 March 2022</a:t>
            </a:r>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Organisational Evaluation of ECW - presentation of Inception Report to ExCom</a:t>
            </a:r>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7DE58-48BC-4CFC-A195-5AA8B3A8FFB4}" type="slidenum">
              <a:rPr lang="en-GB" smtClean="0"/>
              <a:t>‹#›</a:t>
            </a:fld>
            <a:endParaRPr lang="en-GB" dirty="0"/>
          </a:p>
        </p:txBody>
      </p:sp>
    </p:spTree>
    <p:extLst>
      <p:ext uri="{BB962C8B-B14F-4D97-AF65-F5344CB8AC3E}">
        <p14:creationId xmlns:p14="http://schemas.microsoft.com/office/powerpoint/2010/main" val="1277979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93620" y="1071562"/>
            <a:ext cx="9144000" cy="3424238"/>
          </a:xfrm>
        </p:spPr>
        <p:txBody>
          <a:bodyPr>
            <a:normAutofit/>
          </a:bodyPr>
          <a:lstStyle/>
          <a:p>
            <a:r>
              <a:rPr lang="en-GB" sz="4400" dirty="0">
                <a:solidFill>
                  <a:srgbClr val="3B4A6A"/>
                </a:solidFill>
                <a:latin typeface="Tahoma" panose="020B0604030504040204" pitchFamily="34" charset="0"/>
                <a:ea typeface="Tahoma" panose="020B0604030504040204" pitchFamily="34" charset="0"/>
                <a:cs typeface="Tahoma" panose="020B0604030504040204" pitchFamily="34" charset="0"/>
              </a:rPr>
              <a:t>Organisational Evaluation of ECW</a:t>
            </a:r>
            <a:br>
              <a:rPr lang="en-GB" sz="4800" dirty="0">
                <a:latin typeface="Tahoma" panose="020B0604030504040204" pitchFamily="34" charset="0"/>
                <a:ea typeface="Tahoma" panose="020B0604030504040204" pitchFamily="34" charset="0"/>
                <a:cs typeface="Tahoma" panose="020B0604030504040204" pitchFamily="34" charset="0"/>
              </a:rPr>
            </a:br>
            <a:r>
              <a:rPr lang="en-GB" sz="3600" dirty="0">
                <a:solidFill>
                  <a:srgbClr val="E0684B"/>
                </a:solidFill>
                <a:latin typeface="Tahoma" panose="020B0604030504040204" pitchFamily="34" charset="0"/>
                <a:ea typeface="Tahoma" panose="020B0604030504040204" pitchFamily="34" charset="0"/>
                <a:cs typeface="Tahoma" panose="020B0604030504040204" pitchFamily="34" charset="0"/>
              </a:rPr>
              <a:t>Overview of Inception Report</a:t>
            </a:r>
            <a:br>
              <a:rPr lang="en-GB" sz="3600" dirty="0">
                <a:solidFill>
                  <a:srgbClr val="E0684B"/>
                </a:solidFill>
                <a:latin typeface="Tahoma" panose="020B0604030504040204" pitchFamily="34" charset="0"/>
                <a:ea typeface="Tahoma" panose="020B0604030504040204" pitchFamily="34" charset="0"/>
                <a:cs typeface="Tahoma" panose="020B0604030504040204" pitchFamily="34" charset="0"/>
              </a:rPr>
            </a:br>
            <a:br>
              <a:rPr lang="en-GB" sz="3600" dirty="0">
                <a:solidFill>
                  <a:srgbClr val="FF0000"/>
                </a:solidFill>
                <a:latin typeface="Tahoma" panose="020B0604030504040204" pitchFamily="34" charset="0"/>
                <a:ea typeface="Tahoma" panose="020B0604030504040204" pitchFamily="34" charset="0"/>
                <a:cs typeface="Tahoma" panose="020B0604030504040204" pitchFamily="34" charset="0"/>
              </a:rPr>
            </a:br>
            <a:endParaRPr lang="en-GB" sz="3600" dirty="0">
              <a:solidFill>
                <a:srgbClr val="3B4A6A"/>
              </a:solidFill>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2409613" y="4505764"/>
            <a:ext cx="8793480" cy="1655762"/>
          </a:xfrm>
        </p:spPr>
        <p:txBody>
          <a:bodyPr>
            <a:normAutofit/>
          </a:bodyPr>
          <a:lstStyle/>
          <a:p>
            <a:pPr algn="l"/>
            <a:r>
              <a:rPr lang="en-GB" b="1" dirty="0"/>
              <a:t>Evaluation team: </a:t>
            </a:r>
            <a:br>
              <a:rPr lang="en-GB" b="1" dirty="0"/>
            </a:br>
            <a:r>
              <a:rPr lang="en-GB" dirty="0"/>
              <a:t>Stephen Lister, Allison Anderson,  Liam Bluer, Marlène Buchy, Christine Fenning, Ruwan de Mel, John Patch, Javier Pereira.</a:t>
            </a:r>
          </a:p>
        </p:txBody>
      </p:sp>
      <p:sp>
        <p:nvSpPr>
          <p:cNvPr id="4" name="Rectangle 3"/>
          <p:cNvSpPr/>
          <p:nvPr/>
        </p:nvSpPr>
        <p:spPr>
          <a:xfrm>
            <a:off x="2293620" y="533013"/>
            <a:ext cx="9245600" cy="1323439"/>
          </a:xfrm>
          <a:prstGeom prst="rect">
            <a:avLst/>
          </a:prstGeom>
        </p:spPr>
        <p:txBody>
          <a:bodyPr wrap="square">
            <a:spAutoFit/>
          </a:bodyPr>
          <a:lstStyle/>
          <a:p>
            <a:pPr algn="ctr"/>
            <a:r>
              <a:rPr lang="en-GB" sz="2800" dirty="0">
                <a:solidFill>
                  <a:srgbClr val="3B4A6A"/>
                </a:solidFill>
                <a:latin typeface="Tahoma" panose="020B0604030504040204" pitchFamily="34" charset="0"/>
                <a:ea typeface="Tahoma" panose="020B0604030504040204" pitchFamily="34" charset="0"/>
                <a:cs typeface="Tahoma" panose="020B0604030504040204" pitchFamily="34" charset="0"/>
              </a:rPr>
              <a:t>ECW ExCom Meeting</a:t>
            </a:r>
          </a:p>
          <a:p>
            <a:pPr algn="ctr"/>
            <a:r>
              <a:rPr lang="en-GB" sz="2800" dirty="0">
                <a:solidFill>
                  <a:srgbClr val="3B4A6A"/>
                </a:solidFill>
                <a:latin typeface="Tahoma" panose="020B0604030504040204" pitchFamily="34" charset="0"/>
                <a:ea typeface="Tahoma" panose="020B0604030504040204" pitchFamily="34" charset="0"/>
                <a:cs typeface="Tahoma" panose="020B0604030504040204" pitchFamily="34" charset="0"/>
              </a:rPr>
              <a:t>17 March 2022</a:t>
            </a:r>
          </a:p>
          <a:p>
            <a:pPr algn="ctr"/>
            <a:endParaRPr lang="en-GB" sz="2400" dirty="0">
              <a:solidFill>
                <a:srgbClr val="E0684B"/>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22509"/>
          <a:stretch/>
        </p:blipFill>
        <p:spPr bwMode="auto">
          <a:xfrm>
            <a:off x="754380" y="533013"/>
            <a:ext cx="1539240" cy="5748625"/>
          </a:xfrm>
          <a:prstGeom prst="rect">
            <a:avLst/>
          </a:prstGeom>
          <a:noFill/>
          <a:ln>
            <a:noFill/>
          </a:ln>
        </p:spPr>
      </p:pic>
    </p:spTree>
    <p:extLst>
      <p:ext uri="{BB962C8B-B14F-4D97-AF65-F5344CB8AC3E}">
        <p14:creationId xmlns:p14="http://schemas.microsoft.com/office/powerpoint/2010/main" val="377058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217040"/>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ECW OrgEval Theory of Change</a:t>
            </a:r>
          </a:p>
        </p:txBody>
      </p:sp>
      <p:sp>
        <p:nvSpPr>
          <p:cNvPr id="3" name="Content Placeholder 2"/>
          <p:cNvSpPr>
            <a:spLocks noGrp="1"/>
          </p:cNvSpPr>
          <p:nvPr>
            <p:ph idx="1"/>
          </p:nvPr>
        </p:nvSpPr>
        <p:spPr>
          <a:xfrm>
            <a:off x="1216660" y="975938"/>
            <a:ext cx="8229600" cy="5145435"/>
          </a:xfrm>
        </p:spPr>
        <p:txBody>
          <a:bodyPr>
            <a:normAutofit/>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10</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45229" y="217040"/>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720" y="874894"/>
            <a:ext cx="9464509" cy="5587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9755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Theory of Change Assumptions</a:t>
            </a:r>
          </a:p>
        </p:txBody>
      </p:sp>
      <p:sp>
        <p:nvSpPr>
          <p:cNvPr id="3" name="Content Placeholder 2"/>
          <p:cNvSpPr>
            <a:spLocks noGrp="1"/>
          </p:cNvSpPr>
          <p:nvPr>
            <p:ph idx="1"/>
          </p:nvPr>
        </p:nvSpPr>
        <p:spPr>
          <a:xfrm>
            <a:off x="830658" y="980729"/>
            <a:ext cx="10068990" cy="5386302"/>
          </a:xfrm>
        </p:spPr>
        <p:txBody>
          <a:bodyPr>
            <a:normAutofit fontScale="92500"/>
          </a:bodyPr>
          <a:lstStyle/>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partnership is well articulated within the wider humanitarian and development framework</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positioning is appropriate, and ECW has systems for monitoring and feedback that allow adjustments to ensure continuing relevance and coherence.</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well organised and has the capacity to support effective advocacy at global and country levels</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able to monitor its direct and indirect contributions to resource mobilisation.</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Existing systems for coordinating humanitarian and development support to education are conducive to joint planning and monitoring.</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well organised and has the capacity to support joint planning and review processes at country level.</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well organised and has the capacity to select, approve and follow through appropriate investments.</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processes are able to support systemic strengthening at country level.</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policies, procedures and organisational culture ensure proper focus on gender, diversity and accountability.</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There are clear and appropriate lines of accountability for the planning and delivery of EiEPC.</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well organised and has the capacity to monitor the use and effectiveness of its direct inputs, and contribute to wider monitoring, evaluation and learning at country and global levels</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well organised and has the capacity to monitor and assess its allocation and use of resources.</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able to collaborate with other partners in monitoring and measuring (collective) beneficiary outcomes</a:t>
            </a:r>
            <a:endParaRPr lang="en-GB" sz="1600" dirty="0">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marR="0" lvl="0" indent="-342900" fontAlgn="base" hangingPunct="0">
              <a:lnSpc>
                <a:spcPct val="100000"/>
              </a:lnSpc>
              <a:spcBef>
                <a:spcPts val="300"/>
              </a:spcBef>
              <a:spcAft>
                <a:spcPts val="300"/>
              </a:spcAft>
              <a:buClr>
                <a:srgbClr val="000000"/>
              </a:buClr>
              <a:buSzPts val="1000"/>
              <a:buFont typeface="Tahoma"/>
              <a:buAutoNum type="arabicPeriod"/>
            </a:pPr>
            <a:r>
              <a:rPr lang="en-GB" sz="1600" kern="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ECW is able to monitor the beneficiary incidence of its programmes and promotes collective attention to gender and social inclusion dimensions.</a:t>
            </a:r>
            <a:endParaRPr lang="en-GB" sz="1600"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11</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3383501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EQs and evaluation matrix</a:t>
            </a:r>
          </a:p>
        </p:txBody>
      </p:sp>
      <p:sp>
        <p:nvSpPr>
          <p:cNvPr id="3" name="Content Placeholder 2"/>
          <p:cNvSpPr>
            <a:spLocks noGrp="1"/>
          </p:cNvSpPr>
          <p:nvPr>
            <p:ph idx="1"/>
          </p:nvPr>
        </p:nvSpPr>
        <p:spPr>
          <a:xfrm>
            <a:off x="838200" y="991410"/>
            <a:ext cx="9329928" cy="5354259"/>
          </a:xfrm>
        </p:spPr>
        <p:txBody>
          <a:bodyPr>
            <a:normAutofit fontScale="47500" lnSpcReduction="20000"/>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a:lnSpc>
                <a:spcPct val="120000"/>
              </a:lnSpc>
              <a:buFont typeface="Wingdings" panose="05000000000000000000" pitchFamily="2" charset="2"/>
              <a:buChar char="Ø"/>
            </a:pPr>
            <a:r>
              <a:rPr lang="en-GB" sz="3400" dirty="0">
                <a:latin typeface="Tahoma" panose="020B0604030504040204" pitchFamily="34" charset="0"/>
                <a:ea typeface="Tahoma" panose="020B0604030504040204" pitchFamily="34" charset="0"/>
                <a:cs typeface="Tahoma" panose="020B0604030504040204" pitchFamily="34" charset="0"/>
              </a:rPr>
              <a:t> Four main EQs:</a:t>
            </a:r>
          </a:p>
          <a:p>
            <a:pPr lvl="1" hangingPunct="0">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Is ECW doing the right things? (findings)</a:t>
            </a:r>
          </a:p>
          <a:p>
            <a:pPr lvl="1" hangingPunct="0">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Is ECW doing things right? (findings)</a:t>
            </a:r>
          </a:p>
          <a:p>
            <a:pPr lvl="1" hangingPunct="0">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What explains what is working well/not so well? (from findings to conclusions)</a:t>
            </a:r>
          </a:p>
          <a:p>
            <a:pPr lvl="1" hangingPunct="0">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What therefore should ECW do next? (from conclusions to recommendations)</a:t>
            </a:r>
          </a:p>
          <a:p>
            <a:pPr marL="0" indent="0" hangingPunct="0">
              <a:lnSpc>
                <a:spcPct val="120000"/>
              </a:lnSpc>
              <a:buNone/>
            </a:pPr>
            <a:r>
              <a:rPr lang="en-GB" sz="3400" i="1" dirty="0">
                <a:latin typeface="Tahoma" panose="020B0604030504040204" pitchFamily="34" charset="0"/>
                <a:ea typeface="Tahoma" panose="020B0604030504040204" pitchFamily="34" charset="0"/>
                <a:cs typeface="Tahoma" panose="020B0604030504040204" pitchFamily="34" charset="0"/>
              </a:rPr>
              <a:t>These main questions will provide the structure for the evaluation report.</a:t>
            </a:r>
          </a:p>
          <a:p>
            <a:pPr marL="0" indent="0" hangingPunct="0">
              <a:lnSpc>
                <a:spcPct val="120000"/>
              </a:lnSpc>
              <a:buNone/>
            </a:pPr>
            <a:endParaRPr lang="en-GB" sz="3400" i="1" dirty="0">
              <a:latin typeface="Tahoma" panose="020B0604030504040204" pitchFamily="34" charset="0"/>
              <a:ea typeface="Tahoma" panose="020B0604030504040204" pitchFamily="34" charset="0"/>
              <a:cs typeface="Tahoma" panose="020B0604030504040204" pitchFamily="34" charset="0"/>
            </a:endParaRPr>
          </a:p>
          <a:p>
            <a:pPr>
              <a:lnSpc>
                <a:spcPct val="120000"/>
              </a:lnSpc>
              <a:buFont typeface="Wingdings" panose="05000000000000000000" pitchFamily="2" charset="2"/>
              <a:buChar char="Ø"/>
            </a:pPr>
            <a:r>
              <a:rPr lang="en-GB" sz="3400" dirty="0">
                <a:latin typeface="Tahoma" panose="020B0604030504040204" pitchFamily="34" charset="0"/>
                <a:ea typeface="Tahoma" panose="020B0604030504040204" pitchFamily="34" charset="0"/>
                <a:cs typeface="Tahoma" panose="020B0604030504040204" pitchFamily="34" charset="0"/>
              </a:rPr>
              <a:t> Evaluation matrix (Annex I) links EQs to:</a:t>
            </a:r>
          </a:p>
          <a:p>
            <a:pPr lvl="1">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Evaluation criteria</a:t>
            </a:r>
          </a:p>
          <a:p>
            <a:pPr lvl="1">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ToC assumptions</a:t>
            </a:r>
          </a:p>
          <a:p>
            <a:pPr lvl="1">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Lines of analysis / indicators</a:t>
            </a:r>
          </a:p>
          <a:p>
            <a:pPr lvl="1">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Sources of evidence</a:t>
            </a:r>
          </a:p>
          <a:p>
            <a:pPr lvl="1">
              <a:lnSpc>
                <a:spcPct val="120000"/>
              </a:lnSpc>
            </a:pPr>
            <a:r>
              <a:rPr lang="en-GB" sz="2900" dirty="0">
                <a:latin typeface="Tahoma" panose="020B0604030504040204" pitchFamily="34" charset="0"/>
                <a:ea typeface="Tahoma" panose="020B0604030504040204" pitchFamily="34" charset="0"/>
                <a:cs typeface="Tahoma" panose="020B0604030504040204" pitchFamily="34" charset="0"/>
              </a:rPr>
              <a:t>Triangulation and strength of evidence</a:t>
            </a:r>
          </a:p>
          <a:p>
            <a:pPr marL="0" indent="0">
              <a:lnSpc>
                <a:spcPct val="120000"/>
              </a:lnSpc>
              <a:buNone/>
            </a:pPr>
            <a:r>
              <a:rPr lang="en-GB" sz="3400" i="1" dirty="0">
                <a:latin typeface="Tahoma" panose="020B0604030504040204" pitchFamily="34" charset="0"/>
                <a:ea typeface="Tahoma" panose="020B0604030504040204" pitchFamily="34" charset="0"/>
                <a:cs typeface="Tahoma" panose="020B0604030504040204" pitchFamily="34" charset="0"/>
              </a:rPr>
              <a:t>The evaluation matrix is the operational guide for the evaluation team’s work and a format for assessing evidence. </a:t>
            </a:r>
          </a:p>
          <a:p>
            <a:pPr>
              <a:buFont typeface="Wingdings" panose="05000000000000000000" pitchFamily="2" charset="2"/>
              <a:buChar char="Ø"/>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12</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2944440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9377680" cy="997522"/>
          </a:xfrm>
        </p:spPr>
        <p:txBody>
          <a:bodyPr>
            <a:noAutofit/>
          </a:bodyPr>
          <a:lstStyle/>
          <a:p>
            <a:r>
              <a:rPr lang="en-GB" sz="2800" b="1" dirty="0">
                <a:solidFill>
                  <a:srgbClr val="3B4A6A"/>
                </a:solidFill>
                <a:latin typeface="Tahoma" panose="020B0604030504040204" pitchFamily="34" charset="0"/>
                <a:ea typeface="Tahoma" panose="020B0604030504040204" pitchFamily="34" charset="0"/>
                <a:cs typeface="Tahoma" panose="020B0604030504040204" pitchFamily="34" charset="0"/>
              </a:rPr>
              <a:t>Key Question 1: How relevant and coherent is the role of ECW as the global fund for education in emergencies and protracted crises (EiEPC)?</a:t>
            </a:r>
          </a:p>
        </p:txBody>
      </p:sp>
      <p:sp>
        <p:nvSpPr>
          <p:cNvPr id="3" name="Content Placeholder 2"/>
          <p:cNvSpPr>
            <a:spLocks noGrp="1"/>
          </p:cNvSpPr>
          <p:nvPr>
            <p:ph idx="1"/>
          </p:nvPr>
        </p:nvSpPr>
        <p:spPr>
          <a:xfrm>
            <a:off x="1216660" y="975938"/>
            <a:ext cx="8229600" cy="5145435"/>
          </a:xfrm>
        </p:spPr>
        <p:txBody>
          <a:bodyPr>
            <a:normAutofit/>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13</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3248998"/>
              </p:ext>
            </p:extLst>
          </p:nvPr>
        </p:nvGraphicFramePr>
        <p:xfrm>
          <a:off x="838200" y="1655062"/>
          <a:ext cx="10515600" cy="4325116"/>
        </p:xfrm>
        <a:graphic>
          <a:graphicData uri="http://schemas.openxmlformats.org/drawingml/2006/table">
            <a:tbl>
              <a:tblPr firstRow="1" firstCol="1" bandRow="1"/>
              <a:tblGrid>
                <a:gridCol w="10515600">
                  <a:extLst>
                    <a:ext uri="{9D8B030D-6E8A-4147-A177-3AD203B41FA5}">
                      <a16:colId xmlns:a16="http://schemas.microsoft.com/office/drawing/2014/main" val="4246591308"/>
                    </a:ext>
                  </a:extLst>
                </a:gridCol>
              </a:tblGrid>
              <a:tr h="1081279">
                <a:tc>
                  <a:txBody>
                    <a:bodyPr/>
                    <a:lstStyle/>
                    <a:p>
                      <a:pPr marL="0" lvl="0" indent="0" algn="l" fontAlgn="auto">
                        <a:spcBef>
                          <a:spcPts val="300"/>
                        </a:spcBef>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EQ1.1 To what extent have the global EiEPC institutional set-up and eco-system strengthened since the 2016 World Humanitarian Summit (WHS)?</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noFill/>
                  </a:tcPr>
                </a:tc>
                <a:extLst>
                  <a:ext uri="{0D108BD9-81ED-4DB2-BD59-A6C34878D82A}">
                    <a16:rowId xmlns:a16="http://schemas.microsoft.com/office/drawing/2014/main" val="462305273"/>
                  </a:ext>
                </a:extLst>
              </a:tr>
              <a:tr h="1081279">
                <a:tc>
                  <a:txBody>
                    <a:bodyPr/>
                    <a:lstStyle/>
                    <a:p>
                      <a:pPr marL="0" lvl="0" indent="0" algn="l" fontAlgn="auto">
                        <a:spcBef>
                          <a:spcPts val="300"/>
                        </a:spcBef>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EQ1.2 At global level, how well does ECW complement and add value to the broader EiEPC institutional set-up and eco-system?</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4192296119"/>
                  </a:ext>
                </a:extLst>
              </a:tr>
              <a:tr h="1081279">
                <a:tc>
                  <a:txBody>
                    <a:bodyPr/>
                    <a:lstStyle/>
                    <a:p>
                      <a:pPr marL="0" lvl="0" indent="0" algn="l" fontAlgn="auto">
                        <a:spcBef>
                          <a:spcPts val="300"/>
                        </a:spcBef>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EQ1.3</a:t>
                      </a:r>
                      <a:r>
                        <a:rPr lang="en-GB" sz="2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country level, how well do ECW's funding modalities complement and add value to other country-level initiatives?</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4001223828"/>
                  </a:ext>
                </a:extLst>
              </a:tr>
              <a:tr h="1081279">
                <a:tc>
                  <a:txBody>
                    <a:bodyPr/>
                    <a:lstStyle/>
                    <a:p>
                      <a:pPr marL="0" lvl="0" indent="0" algn="l" fontAlgn="auto">
                        <a:spcBef>
                          <a:spcPts val="300"/>
                        </a:spcBef>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EQ1.4 How clear and relevant are ECW's strategy and its associated theory of change (ToC)?</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1419157600"/>
                  </a:ext>
                </a:extLst>
              </a:tr>
            </a:tbl>
          </a:graphicData>
        </a:graphic>
      </p:graphicFrame>
    </p:spTree>
    <p:extLst>
      <p:ext uri="{BB962C8B-B14F-4D97-AF65-F5344CB8AC3E}">
        <p14:creationId xmlns:p14="http://schemas.microsoft.com/office/powerpoint/2010/main" val="227127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064" y="304057"/>
            <a:ext cx="9470136" cy="1098105"/>
          </a:xfrm>
        </p:spPr>
        <p:txBody>
          <a:bodyPr>
            <a:noAutofit/>
          </a:bodyPr>
          <a:lstStyle/>
          <a:p>
            <a:r>
              <a:rPr lang="en-GB" sz="2800" b="1" dirty="0">
                <a:solidFill>
                  <a:srgbClr val="3B4A6A"/>
                </a:solidFill>
                <a:latin typeface="Tahoma" panose="020B0604030504040204" pitchFamily="34" charset="0"/>
                <a:ea typeface="Tahoma" panose="020B0604030504040204" pitchFamily="34" charset="0"/>
                <a:cs typeface="Tahoma" panose="020B0604030504040204" pitchFamily="34" charset="0"/>
              </a:rPr>
              <a:t>Key Question 2: To what extent is ECW fulfilling the core functions and achieving the systemic outcomes set out in its strategy?</a:t>
            </a:r>
          </a:p>
        </p:txBody>
      </p:sp>
      <p:sp>
        <p:nvSpPr>
          <p:cNvPr id="3" name="Content Placeholder 2"/>
          <p:cNvSpPr>
            <a:spLocks noGrp="1"/>
          </p:cNvSpPr>
          <p:nvPr>
            <p:ph idx="1"/>
          </p:nvPr>
        </p:nvSpPr>
        <p:spPr>
          <a:xfrm>
            <a:off x="1216660" y="975938"/>
            <a:ext cx="8229600" cy="5145435"/>
          </a:xfrm>
        </p:spPr>
        <p:txBody>
          <a:bodyPr>
            <a:normAutofit/>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14</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55658161"/>
              </p:ext>
            </p:extLst>
          </p:nvPr>
        </p:nvGraphicFramePr>
        <p:xfrm>
          <a:off x="594360" y="1572770"/>
          <a:ext cx="10759440" cy="4672584"/>
        </p:xfrm>
        <a:graphic>
          <a:graphicData uri="http://schemas.openxmlformats.org/drawingml/2006/table">
            <a:tbl>
              <a:tblPr firstRow="1" firstCol="1" bandRow="1"/>
              <a:tblGrid>
                <a:gridCol w="10759440">
                  <a:extLst>
                    <a:ext uri="{9D8B030D-6E8A-4147-A177-3AD203B41FA5}">
                      <a16:colId xmlns:a16="http://schemas.microsoft.com/office/drawing/2014/main" val="2258751651"/>
                    </a:ext>
                  </a:extLst>
                </a:gridCol>
              </a:tblGrid>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EQ2.1 To what extent has ECW helped to strengthen the level and quality of political commitment to EiEPC at global and country levels?</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noFill/>
                  </a:tcPr>
                </a:tc>
                <a:extLst>
                  <a:ext uri="{0D108BD9-81ED-4DB2-BD59-A6C34878D82A}">
                    <a16:rowId xmlns:a16="http://schemas.microsoft.com/office/drawing/2014/main" val="1592303384"/>
                  </a:ext>
                </a:extLst>
              </a:tr>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EQ2.2</a:t>
                      </a:r>
                      <a:r>
                        <a:rPr lang="en-GB" sz="18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have ECW’s resource mobilization strategy and approaches been successful at global and country levels?</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3417800587"/>
                  </a:ext>
                </a:extLst>
              </a:tr>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EQ2.3</a:t>
                      </a:r>
                      <a:r>
                        <a:rPr lang="en-GB" sz="18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has ECW promoted quality joint planning and review processes through its programmes?</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317925084"/>
                  </a:ext>
                </a:extLst>
              </a:tr>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EQ2.4</a:t>
                      </a:r>
                      <a:r>
                        <a:rPr lang="en-GB" sz="18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has ECW strengthened global and country-level capacities in EiEPC programming and coordination?</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715133217"/>
                  </a:ext>
                </a:extLst>
              </a:tr>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EQ2.5</a:t>
                      </a:r>
                      <a:r>
                        <a:rPr lang="en-GB" sz="18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has ECW contributed to increased learning and accountability in EiEPC programming and coordination?</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1378133620"/>
                  </a:ext>
                </a:extLst>
              </a:tr>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EQ2.6</a:t>
                      </a:r>
                      <a:r>
                        <a:rPr lang="en-GB" sz="18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has ECW's investment portfolio contributed to the beneficiary outcomes specified in its results framework (including gender and social inclusion dimensions)?</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3570879372"/>
                  </a:ext>
                </a:extLst>
              </a:tr>
              <a:tr h="667512">
                <a:tc>
                  <a:txBody>
                    <a:bodyPr/>
                    <a:lstStyle/>
                    <a:p>
                      <a:pPr marL="0" lvl="0" indent="0" algn="l" fontAlgn="auto">
                        <a:spcAft>
                          <a:spcPts val="0"/>
                        </a:spcAft>
                        <a:buSzPts val="1000"/>
                        <a:buFont typeface="Arial Narrow" panose="020B0606020202030204" pitchFamily="34" charset="0"/>
                        <a:buNone/>
                      </a:pP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EQ2.7</a:t>
                      </a:r>
                      <a:r>
                        <a:rPr lang="en-GB" sz="18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8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What other direct or indirect unintended systemic results have been achieved with ECW’s establishment and functioning?</a:t>
                      </a:r>
                      <a:endParaRPr lang="en-GB" sz="18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1055843442"/>
                  </a:ext>
                </a:extLst>
              </a:tr>
            </a:tbl>
          </a:graphicData>
        </a:graphic>
      </p:graphicFrame>
    </p:spTree>
    <p:extLst>
      <p:ext uri="{BB962C8B-B14F-4D97-AF65-F5344CB8AC3E}">
        <p14:creationId xmlns:p14="http://schemas.microsoft.com/office/powerpoint/2010/main" val="3723655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6"/>
            <a:ext cx="9139936" cy="1061529"/>
          </a:xfrm>
        </p:spPr>
        <p:txBody>
          <a:bodyPr>
            <a:noAutofit/>
          </a:bodyPr>
          <a:lstStyle/>
          <a:p>
            <a:r>
              <a:rPr lang="en-GB" sz="2800" b="1" dirty="0">
                <a:solidFill>
                  <a:srgbClr val="3B4A6A"/>
                </a:solidFill>
                <a:latin typeface="Tahoma" panose="020B0604030504040204" pitchFamily="34" charset="0"/>
                <a:ea typeface="Tahoma" panose="020B0604030504040204" pitchFamily="34" charset="0"/>
                <a:cs typeface="Tahoma" panose="020B0604030504040204" pitchFamily="34" charset="0"/>
              </a:rPr>
              <a:t>Key Question 3: What are the main factors that explain the successes and limitations of ECW's performance?</a:t>
            </a:r>
          </a:p>
        </p:txBody>
      </p:sp>
      <p:sp>
        <p:nvSpPr>
          <p:cNvPr id="5" name="Slide Number Placeholder 4"/>
          <p:cNvSpPr>
            <a:spLocks noGrp="1"/>
          </p:cNvSpPr>
          <p:nvPr>
            <p:ph type="sldNum" sz="quarter" idx="12"/>
          </p:nvPr>
        </p:nvSpPr>
        <p:spPr/>
        <p:txBody>
          <a:bodyPr/>
          <a:lstStyle/>
          <a:p>
            <a:fld id="{BBE41127-3D30-4731-8800-3B0F2619CBBC}" type="slidenum">
              <a:rPr lang="en-GB" smtClean="0"/>
              <a:t>15</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142482169"/>
              </p:ext>
            </p:extLst>
          </p:nvPr>
        </p:nvGraphicFramePr>
        <p:xfrm>
          <a:off x="680720" y="1508762"/>
          <a:ext cx="10673080" cy="4429115"/>
        </p:xfrm>
        <a:graphic>
          <a:graphicData uri="http://schemas.openxmlformats.org/drawingml/2006/table">
            <a:tbl>
              <a:tblPr firstRow="1" firstCol="1" bandRow="1"/>
              <a:tblGrid>
                <a:gridCol w="10673080">
                  <a:extLst>
                    <a:ext uri="{9D8B030D-6E8A-4147-A177-3AD203B41FA5}">
                      <a16:colId xmlns:a16="http://schemas.microsoft.com/office/drawing/2014/main" val="401308231"/>
                    </a:ext>
                  </a:extLst>
                </a:gridCol>
              </a:tblGrid>
              <a:tr h="267987">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EQ3.1 How efficient has ECW been in terms of </a:t>
                      </a:r>
                      <a:r>
                        <a:rPr lang="en-GB" sz="14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timely and transparent processes for its investment windows? </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noFill/>
                  </a:tcPr>
                </a:tc>
                <a:extLst>
                  <a:ext uri="{0D108BD9-81ED-4DB2-BD59-A6C34878D82A}">
                    <a16:rowId xmlns:a16="http://schemas.microsoft.com/office/drawing/2014/main" val="330122652"/>
                  </a:ext>
                </a:extLst>
              </a:tr>
              <a:tr h="267987">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EQ3.2 </a:t>
                      </a:r>
                      <a:r>
                        <a:rPr lang="en-GB" sz="14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How effective and efficient have ECW's overall governance arrangements been?</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3063108283"/>
                  </a:ext>
                </a:extLst>
              </a:tr>
              <a:tr h="267987">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EQ3.3</a:t>
                      </a:r>
                      <a:r>
                        <a:rPr lang="en-GB" sz="1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How efficient has ECW been in terms of </a:t>
                      </a:r>
                      <a:r>
                        <a:rPr lang="en-GB" sz="14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geographical and thematic balance (including gender and diversity dimensions) in its investment portfolio?</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2728527039"/>
                  </a:ext>
                </a:extLst>
              </a:tr>
              <a:tr h="267987">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EQ3.4</a:t>
                      </a:r>
                      <a:r>
                        <a:rPr lang="en-GB" sz="1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How efficient has ECW been in terms of </a:t>
                      </a:r>
                      <a:r>
                        <a:rPr lang="en-GB" sz="14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proportionate and economical uses of ECW and grant recipient resources (human and financial)?</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2397088443"/>
                  </a:ext>
                </a:extLst>
              </a:tr>
              <a:tr h="1646392">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EQ3.5</a:t>
                      </a:r>
                      <a:r>
                        <a:rPr lang="en-GB" sz="1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Organisational fitness: how well has ECW's organisation supported its performance in terms of:</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p>
                      <a:pPr marL="987425" lvl="0" indent="-342900" hangingPunct="0">
                        <a:lnSpc>
                          <a:spcPct val="110000"/>
                        </a:lnSpc>
                        <a:spcBef>
                          <a:spcPts val="200"/>
                        </a:spcBef>
                        <a:spcAft>
                          <a:spcPts val="200"/>
                        </a:spcAft>
                        <a:buFont typeface="Symbol" panose="05050102010706020507" pitchFamily="18" charset="2"/>
                        <a:buChar char=""/>
                      </a:pPr>
                      <a:r>
                        <a:rPr lang="en-GB" sz="12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the Secretariat's structure, size, locations, coherence and communications?</a:t>
                      </a:r>
                      <a:endParaRPr lang="en-GB" sz="1200" b="0" dirty="0">
                        <a:effectLst/>
                        <a:latin typeface="Tahoma" panose="020B0604030504040204" pitchFamily="34" charset="0"/>
                        <a:ea typeface="Tahoma" panose="020B0604030504040204" pitchFamily="34" charset="0"/>
                        <a:cs typeface="Tahoma" panose="020B0604030504040204" pitchFamily="34" charset="0"/>
                      </a:endParaRPr>
                    </a:p>
                    <a:p>
                      <a:pPr marL="987425" lvl="0" indent="-342900" hangingPunct="0">
                        <a:lnSpc>
                          <a:spcPct val="110000"/>
                        </a:lnSpc>
                        <a:spcBef>
                          <a:spcPts val="200"/>
                        </a:spcBef>
                        <a:spcAft>
                          <a:spcPts val="200"/>
                        </a:spcAft>
                        <a:buFont typeface="Symbol" panose="05050102010706020507" pitchFamily="18" charset="2"/>
                        <a:buChar char=""/>
                      </a:pPr>
                      <a:r>
                        <a:rPr lang="en-GB" sz="12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human resources and skills</a:t>
                      </a:r>
                      <a:endParaRPr lang="en-GB" sz="1200" b="0" dirty="0">
                        <a:effectLst/>
                        <a:latin typeface="Tahoma" panose="020B0604030504040204" pitchFamily="34" charset="0"/>
                        <a:ea typeface="Tahoma" panose="020B0604030504040204" pitchFamily="34" charset="0"/>
                        <a:cs typeface="Tahoma" panose="020B0604030504040204" pitchFamily="34" charset="0"/>
                      </a:endParaRPr>
                    </a:p>
                    <a:p>
                      <a:pPr marL="987425" lvl="0" indent="-342900" hangingPunct="0">
                        <a:lnSpc>
                          <a:spcPct val="110000"/>
                        </a:lnSpc>
                        <a:spcBef>
                          <a:spcPts val="200"/>
                        </a:spcBef>
                        <a:spcAft>
                          <a:spcPts val="200"/>
                        </a:spcAft>
                        <a:buFont typeface="Symbol" panose="05050102010706020507" pitchFamily="18" charset="2"/>
                        <a:buChar char=""/>
                      </a:pPr>
                      <a:r>
                        <a:rPr lang="en-GB" sz="12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an organisational culture that reflects its objectives and values, including those for gender and equity?</a:t>
                      </a:r>
                      <a:endParaRPr lang="en-GB" sz="1200" b="0" dirty="0">
                        <a:effectLst/>
                        <a:latin typeface="Tahoma" panose="020B0604030504040204" pitchFamily="34" charset="0"/>
                        <a:ea typeface="Tahoma" panose="020B0604030504040204" pitchFamily="34" charset="0"/>
                        <a:cs typeface="Tahoma" panose="020B0604030504040204" pitchFamily="34" charset="0"/>
                      </a:endParaRPr>
                    </a:p>
                    <a:p>
                      <a:pPr marL="987425" lvl="0" indent="-342900" hangingPunct="0">
                        <a:lnSpc>
                          <a:spcPct val="110000"/>
                        </a:lnSpc>
                        <a:spcBef>
                          <a:spcPts val="200"/>
                        </a:spcBef>
                        <a:spcAft>
                          <a:spcPts val="200"/>
                        </a:spcAft>
                        <a:buFont typeface="Symbol" panose="05050102010706020507" pitchFamily="18" charset="2"/>
                        <a:buChar char=""/>
                      </a:pPr>
                      <a:r>
                        <a:rPr lang="en-GB" sz="12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systems and processes for resource mobilisation?</a:t>
                      </a:r>
                      <a:endParaRPr lang="en-GB" sz="1200" b="0" dirty="0">
                        <a:effectLst/>
                        <a:latin typeface="Tahoma" panose="020B0604030504040204" pitchFamily="34" charset="0"/>
                        <a:ea typeface="Tahoma" panose="020B0604030504040204" pitchFamily="34" charset="0"/>
                        <a:cs typeface="Tahoma" panose="020B0604030504040204" pitchFamily="34" charset="0"/>
                      </a:endParaRPr>
                    </a:p>
                    <a:p>
                      <a:pPr marL="987425" lvl="0" indent="-342900" hangingPunct="0">
                        <a:lnSpc>
                          <a:spcPct val="110000"/>
                        </a:lnSpc>
                        <a:spcBef>
                          <a:spcPts val="200"/>
                        </a:spcBef>
                        <a:spcAft>
                          <a:spcPts val="200"/>
                        </a:spcAft>
                        <a:buFont typeface="Symbol" panose="05050102010706020507" pitchFamily="18" charset="2"/>
                        <a:buChar char=""/>
                      </a:pPr>
                      <a:r>
                        <a:rPr lang="en-GB" sz="12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systems, processes and guidance for grant management?</a:t>
                      </a:r>
                      <a:endParaRPr lang="en-GB" sz="1200" b="0" dirty="0">
                        <a:effectLst/>
                        <a:latin typeface="Tahoma" panose="020B0604030504040204" pitchFamily="34" charset="0"/>
                        <a:ea typeface="Tahoma" panose="020B0604030504040204" pitchFamily="34" charset="0"/>
                        <a:cs typeface="Tahoma" panose="020B0604030504040204" pitchFamily="34" charset="0"/>
                      </a:endParaRPr>
                    </a:p>
                    <a:p>
                      <a:pPr marL="987425" lvl="0" indent="-342900" hangingPunct="0">
                        <a:lnSpc>
                          <a:spcPct val="110000"/>
                        </a:lnSpc>
                        <a:spcBef>
                          <a:spcPts val="200"/>
                        </a:spcBef>
                        <a:spcAft>
                          <a:spcPts val="200"/>
                        </a:spcAft>
                        <a:buFont typeface="Symbol" panose="05050102010706020507" pitchFamily="18" charset="2"/>
                        <a:buChar char=""/>
                      </a:pPr>
                      <a:r>
                        <a:rPr lang="en-GB" sz="1200" b="0" kern="1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systems and processes for monitoring, performance management and learning?</a:t>
                      </a:r>
                      <a:endParaRPr lang="en-GB" sz="12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3402376852"/>
                  </a:ext>
                </a:extLst>
              </a:tr>
              <a:tr h="535973">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EQ3.6</a:t>
                      </a:r>
                      <a:r>
                        <a:rPr lang="en-GB" sz="1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have ECW's technical and cross-cutting functions (including on education, gender accountability, MHPSS, M&amp;E, reporting, and risk management) been working well in supporting progress towards the systemic and beneficiary outcomes?</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2983901282"/>
                  </a:ext>
                </a:extLst>
              </a:tr>
              <a:tr h="267987">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EQ3.7</a:t>
                      </a:r>
                      <a:r>
                        <a:rPr lang="en-GB" sz="1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What have been the strengths and weaknesses of ECW's hosting arrangements?</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2121296197"/>
                  </a:ext>
                </a:extLst>
              </a:tr>
              <a:tr h="535973">
                <a:tc>
                  <a:txBody>
                    <a:bodyPr/>
                    <a:lstStyle/>
                    <a:p>
                      <a:pPr marL="0" lvl="0" indent="0" algn="l" fontAlgn="auto">
                        <a:spcAft>
                          <a:spcPts val="0"/>
                        </a:spcAft>
                        <a:buSzPts val="1000"/>
                        <a:buFont typeface="Arial Narrow" panose="020B0606020202030204" pitchFamily="34" charset="0"/>
                        <a:buNone/>
                      </a:pP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EQ3.8</a:t>
                      </a:r>
                      <a:r>
                        <a:rPr lang="en-GB" sz="1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1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 what extent have ECW partners and other stakeholders aligned and harmonized their policies, plans and programmes to achieve ECW’s expected strategic results, and what has ECW done well/less well to influence this?</a:t>
                      </a:r>
                      <a:endParaRPr lang="en-GB" sz="1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1492636645"/>
                  </a:ext>
                </a:extLst>
              </a:tr>
            </a:tbl>
          </a:graphicData>
        </a:graphic>
      </p:graphicFrame>
    </p:spTree>
    <p:extLst>
      <p:ext uri="{BB962C8B-B14F-4D97-AF65-F5344CB8AC3E}">
        <p14:creationId xmlns:p14="http://schemas.microsoft.com/office/powerpoint/2010/main" val="1547969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249193"/>
            <a:ext cx="9301480" cy="1207833"/>
          </a:xfrm>
        </p:spPr>
        <p:txBody>
          <a:bodyPr>
            <a:noAutofit/>
          </a:bodyPr>
          <a:lstStyle/>
          <a:p>
            <a:r>
              <a:rPr lang="en-GB" sz="2800" b="1" dirty="0">
                <a:solidFill>
                  <a:srgbClr val="3B4A6A"/>
                </a:solidFill>
                <a:latin typeface="Tahoma" panose="020B0604030504040204" pitchFamily="34" charset="0"/>
                <a:ea typeface="Tahoma" panose="020B0604030504040204" pitchFamily="34" charset="0"/>
                <a:cs typeface="Tahoma" panose="020B0604030504040204" pitchFamily="34" charset="0"/>
              </a:rPr>
              <a:t>Key Question 4: How can ECW strengthen its positioning and performance over the next strategic period?</a:t>
            </a:r>
          </a:p>
        </p:txBody>
      </p:sp>
      <p:sp>
        <p:nvSpPr>
          <p:cNvPr id="3" name="Content Placeholder 2"/>
          <p:cNvSpPr>
            <a:spLocks noGrp="1"/>
          </p:cNvSpPr>
          <p:nvPr>
            <p:ph idx="1"/>
          </p:nvPr>
        </p:nvSpPr>
        <p:spPr>
          <a:xfrm>
            <a:off x="1216660" y="1179576"/>
            <a:ext cx="8229600" cy="4941797"/>
          </a:xfrm>
        </p:spPr>
        <p:txBody>
          <a:bodyPr>
            <a:normAutofit/>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16</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859599590"/>
              </p:ext>
            </p:extLst>
          </p:nvPr>
        </p:nvGraphicFramePr>
        <p:xfrm>
          <a:off x="838200" y="1975102"/>
          <a:ext cx="10515600" cy="3886204"/>
        </p:xfrm>
        <a:graphic>
          <a:graphicData uri="http://schemas.openxmlformats.org/drawingml/2006/table">
            <a:tbl>
              <a:tblPr firstRow="1" firstCol="1" bandRow="1"/>
              <a:tblGrid>
                <a:gridCol w="10515600">
                  <a:extLst>
                    <a:ext uri="{9D8B030D-6E8A-4147-A177-3AD203B41FA5}">
                      <a16:colId xmlns:a16="http://schemas.microsoft.com/office/drawing/2014/main" val="1275410261"/>
                    </a:ext>
                  </a:extLst>
                </a:gridCol>
              </a:tblGrid>
              <a:tr h="971551">
                <a:tc>
                  <a:txBody>
                    <a:bodyPr/>
                    <a:lstStyle/>
                    <a:p>
                      <a:pPr marL="0" lvl="0" indent="0" algn="l" fontAlgn="auto">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EQ4.1</a:t>
                      </a:r>
                      <a:r>
                        <a:rPr lang="en-GB" sz="2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How can ECW and its partners continue to strengthen the global framework for EiEPC?</a:t>
                      </a:r>
                      <a:r>
                        <a:rPr lang="en-GB" sz="2400" b="0" dirty="0">
                          <a:solidFill>
                            <a:srgbClr val="FFFFFF"/>
                          </a:solidFill>
                          <a:effectLst/>
                          <a:latin typeface="Tahoma" panose="020B0604030504040204" pitchFamily="34" charset="0"/>
                          <a:ea typeface="Tahoma" panose="020B0604030504040204" pitchFamily="34" charset="0"/>
                          <a:cs typeface="Tahoma" panose="020B0604030504040204" pitchFamily="34" charset="0"/>
                        </a:rPr>
                        <a:t> </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noFill/>
                  </a:tcPr>
                </a:tc>
                <a:extLst>
                  <a:ext uri="{0D108BD9-81ED-4DB2-BD59-A6C34878D82A}">
                    <a16:rowId xmlns:a16="http://schemas.microsoft.com/office/drawing/2014/main" val="3171550695"/>
                  </a:ext>
                </a:extLst>
              </a:tr>
              <a:tr h="971551">
                <a:tc>
                  <a:txBody>
                    <a:bodyPr/>
                    <a:lstStyle/>
                    <a:p>
                      <a:pPr marL="0" lvl="0" indent="0" algn="l" fontAlgn="auto">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EQ4.2 What should be ECW's strategic priorities and level of ambition for its next strategic period?</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3468033917"/>
                  </a:ext>
                </a:extLst>
              </a:tr>
              <a:tr h="971551">
                <a:tc>
                  <a:txBody>
                    <a:bodyPr/>
                    <a:lstStyle/>
                    <a:p>
                      <a:pPr marL="0" lvl="0" indent="0" algn="l" fontAlgn="auto">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EQ4.3</a:t>
                      </a:r>
                      <a:r>
                        <a:rPr lang="en-GB" sz="2400" b="0"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How should ECW strengthen its investment modalities and overall portfolio?</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745476134"/>
                  </a:ext>
                </a:extLst>
              </a:tr>
              <a:tr h="971551">
                <a:tc>
                  <a:txBody>
                    <a:bodyPr/>
                    <a:lstStyle/>
                    <a:p>
                      <a:pPr marL="0" lvl="0" indent="0" algn="l" fontAlgn="auto">
                        <a:spcAft>
                          <a:spcPts val="0"/>
                        </a:spcAft>
                        <a:buSzPts val="1000"/>
                        <a:buFont typeface="Arial Narrow" panose="020B0606020202030204" pitchFamily="34" charset="0"/>
                        <a:buNone/>
                      </a:pPr>
                      <a:r>
                        <a:rPr lang="en-GB" sz="2400" b="0" dirty="0">
                          <a:solidFill>
                            <a:srgbClr val="000000"/>
                          </a:solidFill>
                          <a:effectLst/>
                          <a:latin typeface="Tahoma" panose="020B0604030504040204" pitchFamily="34" charset="0"/>
                          <a:ea typeface="Tahoma" panose="020B0604030504040204" pitchFamily="34" charset="0"/>
                          <a:cs typeface="Tahoma" panose="020B0604030504040204" pitchFamily="34" charset="0"/>
                        </a:rPr>
                        <a:t>EQ4.4 How can ECW as an organisation strengthen its ability to deliver at both strategic and operational levels? </a:t>
                      </a:r>
                      <a:endParaRPr lang="en-GB" sz="2400" b="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E0684B"/>
                      </a:solidFill>
                      <a:prstDash val="solid"/>
                      <a:round/>
                      <a:headEnd type="none" w="med" len="med"/>
                      <a:tailEnd type="none" w="med" len="med"/>
                    </a:lnL>
                    <a:lnR w="12700" cap="flat" cmpd="sng" algn="ctr">
                      <a:solidFill>
                        <a:srgbClr val="E0684B"/>
                      </a:solidFill>
                      <a:prstDash val="solid"/>
                      <a:round/>
                      <a:headEnd type="none" w="med" len="med"/>
                      <a:tailEnd type="none" w="med" len="med"/>
                    </a:lnR>
                    <a:lnT w="12700" cap="flat" cmpd="sng" algn="ctr">
                      <a:solidFill>
                        <a:srgbClr val="E0684B"/>
                      </a:solidFill>
                      <a:prstDash val="solid"/>
                      <a:round/>
                      <a:headEnd type="none" w="med" len="med"/>
                      <a:tailEnd type="none" w="med" len="med"/>
                    </a:lnT>
                    <a:lnB w="12700" cap="flat" cmpd="sng" algn="ctr">
                      <a:solidFill>
                        <a:srgbClr val="E0684B"/>
                      </a:solidFill>
                      <a:prstDash val="solid"/>
                      <a:round/>
                      <a:headEnd type="none" w="med" len="med"/>
                      <a:tailEnd type="none" w="med" len="med"/>
                    </a:lnB>
                  </a:tcPr>
                </a:tc>
                <a:extLst>
                  <a:ext uri="{0D108BD9-81ED-4DB2-BD59-A6C34878D82A}">
                    <a16:rowId xmlns:a16="http://schemas.microsoft.com/office/drawing/2014/main" val="1002931534"/>
                  </a:ext>
                </a:extLst>
              </a:tr>
            </a:tbl>
          </a:graphicData>
        </a:graphic>
      </p:graphicFrame>
    </p:spTree>
    <p:extLst>
      <p:ext uri="{BB962C8B-B14F-4D97-AF65-F5344CB8AC3E}">
        <p14:creationId xmlns:p14="http://schemas.microsoft.com/office/powerpoint/2010/main" val="2875615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Gender and Equity Approach</a:t>
            </a:r>
          </a:p>
        </p:txBody>
      </p:sp>
      <p:sp>
        <p:nvSpPr>
          <p:cNvPr id="3" name="Content Placeholder 2"/>
          <p:cNvSpPr>
            <a:spLocks noGrp="1"/>
          </p:cNvSpPr>
          <p:nvPr>
            <p:ph idx="1"/>
          </p:nvPr>
        </p:nvSpPr>
        <p:spPr>
          <a:xfrm>
            <a:off x="838200" y="1188720"/>
            <a:ext cx="9311640" cy="4932653"/>
          </a:xfrm>
        </p:spPr>
        <p:txBody>
          <a:bodyPr>
            <a:normAutofit fontScale="77500" lnSpcReduction="20000"/>
          </a:bodyPr>
          <a:lstStyle/>
          <a:p>
            <a:pPr marL="0" indent="0">
              <a:lnSpc>
                <a:spcPct val="120000"/>
              </a:lnSpc>
              <a:buNone/>
            </a:pPr>
            <a:r>
              <a:rPr lang="en-GB" dirty="0">
                <a:latin typeface="Tahoma" panose="020B0604030504040204" pitchFamily="34" charset="0"/>
                <a:ea typeface="Tahoma" panose="020B0604030504040204" pitchFamily="34" charset="0"/>
                <a:cs typeface="Tahoma" panose="020B0604030504040204" pitchFamily="34" charset="0"/>
              </a:rPr>
              <a:t>Gender specialist on the team, with dual role: (a) ensure mainstreaming of gender and diversity across the evaluation; (b) conduct her own data collection and analysis at three levels of the evaluation:</a:t>
            </a:r>
          </a:p>
          <a:p>
            <a:pPr>
              <a:lnSpc>
                <a:spcPct val="120000"/>
              </a:lnSpc>
              <a:spcBef>
                <a:spcPts val="300"/>
              </a:spcBef>
              <a:spcAft>
                <a:spcPts val="300"/>
              </a:spcAft>
              <a:buFont typeface="Wingdings" panose="05000000000000000000" pitchFamily="2" charset="2"/>
              <a:buChar char="Ø"/>
            </a:pPr>
            <a:r>
              <a:rPr lang="en-GB" sz="2600" i="1" dirty="0">
                <a:latin typeface="Tahoma" panose="020B0604030504040204" pitchFamily="34" charset="0"/>
                <a:ea typeface="Tahoma" panose="020B0604030504040204" pitchFamily="34" charset="0"/>
                <a:cs typeface="Tahoma" panose="020B0604030504040204" pitchFamily="34" charset="0"/>
              </a:rPr>
              <a:t>Strategic level</a:t>
            </a:r>
            <a:r>
              <a:rPr lang="en-GB" sz="2600" dirty="0">
                <a:latin typeface="Tahoma" panose="020B0604030504040204" pitchFamily="34" charset="0"/>
                <a:ea typeface="Tahoma" panose="020B0604030504040204" pitchFamily="34" charset="0"/>
                <a:cs typeface="Tahoma" panose="020B0604030504040204" pitchFamily="34" charset="0"/>
              </a:rPr>
              <a:t>: review quality of gender instrument and their uptake by secretariat staff</a:t>
            </a:r>
          </a:p>
          <a:p>
            <a:pPr>
              <a:lnSpc>
                <a:spcPct val="120000"/>
              </a:lnSpc>
              <a:spcBef>
                <a:spcPts val="300"/>
              </a:spcBef>
              <a:spcAft>
                <a:spcPts val="300"/>
              </a:spcAft>
              <a:buFont typeface="Wingdings" panose="05000000000000000000" pitchFamily="2" charset="2"/>
              <a:buChar char="Ø"/>
            </a:pPr>
            <a:r>
              <a:rPr lang="en-GB" sz="2600" i="1" dirty="0">
                <a:latin typeface="Tahoma" panose="020B0604030504040204" pitchFamily="34" charset="0"/>
                <a:ea typeface="Tahoma" panose="020B0604030504040204" pitchFamily="34" charset="0"/>
                <a:cs typeface="Tahoma" panose="020B0604030504040204" pitchFamily="34" charset="0"/>
              </a:rPr>
              <a:t>Organisational level: A</a:t>
            </a:r>
            <a:r>
              <a:rPr lang="en-GB" sz="2600" dirty="0">
                <a:latin typeface="Tahoma" panose="020B0604030504040204" pitchFamily="34" charset="0"/>
                <a:ea typeface="Tahoma" panose="020B0604030504040204" pitchFamily="34" charset="0"/>
                <a:cs typeface="Tahoma" panose="020B0604030504040204" pitchFamily="34" charset="0"/>
              </a:rPr>
              <a:t>pply selected UNCT SWAP gender scorecard indicators</a:t>
            </a:r>
          </a:p>
          <a:p>
            <a:pPr marL="400050" lvl="1" indent="0">
              <a:lnSpc>
                <a:spcPct val="120000"/>
              </a:lnSpc>
              <a:spcBef>
                <a:spcPts val="300"/>
              </a:spcBef>
              <a:spcAft>
                <a:spcPts val="300"/>
              </a:spcAft>
              <a:buNone/>
            </a:pPr>
            <a:r>
              <a:rPr lang="en-GB" sz="2300" dirty="0">
                <a:latin typeface="Tahoma" panose="020B0604030504040204" pitchFamily="34" charset="0"/>
                <a:ea typeface="Tahoma" panose="020B0604030504040204" pitchFamily="34" charset="0"/>
                <a:cs typeface="Tahoma" panose="020B0604030504040204" pitchFamily="34" charset="0"/>
              </a:rPr>
              <a:t>Strategic and organisational analysis will help to test ToC assumption 9: </a:t>
            </a:r>
            <a:r>
              <a:rPr lang="en-GB" sz="2300" i="1" dirty="0">
                <a:latin typeface="Tahoma" panose="020B0604030504040204" pitchFamily="34" charset="0"/>
                <a:ea typeface="Tahoma" panose="020B0604030504040204" pitchFamily="34" charset="0"/>
                <a:cs typeface="Tahoma" panose="020B0604030504040204" pitchFamily="34" charset="0"/>
              </a:rPr>
              <a:t>ECW policies, procedures and organisational culture ensure proper focus on gender, diversity and accountability</a:t>
            </a:r>
            <a:r>
              <a:rPr lang="en-GB" sz="2300" dirty="0">
                <a:latin typeface="Tahoma" panose="020B0604030504040204" pitchFamily="34" charset="0"/>
                <a:ea typeface="Tahoma" panose="020B0604030504040204" pitchFamily="34" charset="0"/>
                <a:cs typeface="Tahoma" panose="020B0604030504040204" pitchFamily="34" charset="0"/>
              </a:rPr>
              <a:t>. </a:t>
            </a:r>
          </a:p>
          <a:p>
            <a:pPr>
              <a:lnSpc>
                <a:spcPct val="120000"/>
              </a:lnSpc>
              <a:spcBef>
                <a:spcPts val="300"/>
              </a:spcBef>
              <a:spcAft>
                <a:spcPts val="300"/>
              </a:spcAft>
              <a:buFont typeface="Wingdings" panose="05000000000000000000" pitchFamily="2" charset="2"/>
              <a:buChar char="Ø"/>
            </a:pPr>
            <a:r>
              <a:rPr lang="en-GB" sz="2600" i="1" dirty="0">
                <a:latin typeface="Tahoma" panose="020B0604030504040204" pitchFamily="34" charset="0"/>
                <a:ea typeface="Tahoma" panose="020B0604030504040204" pitchFamily="34" charset="0"/>
                <a:cs typeface="Tahoma" panose="020B0604030504040204" pitchFamily="34" charset="0"/>
              </a:rPr>
              <a:t>Operational level:</a:t>
            </a:r>
            <a:r>
              <a:rPr lang="en-GB" sz="2600" dirty="0">
                <a:latin typeface="Tahoma" panose="020B0604030504040204" pitchFamily="34" charset="0"/>
                <a:ea typeface="Tahoma" panose="020B0604030504040204" pitchFamily="34" charset="0"/>
                <a:cs typeface="Tahoma" panose="020B0604030504040204" pitchFamily="34" charset="0"/>
              </a:rPr>
              <a:t> review recent ECW operational guidelines and successful grantee proposals for broad view on the translation of theory into practice.</a:t>
            </a:r>
          </a:p>
          <a:p>
            <a:pPr marL="0" indent="0">
              <a:lnSpc>
                <a:spcPct val="120000"/>
              </a:lnSpc>
              <a:buNone/>
            </a:pPr>
            <a:r>
              <a:rPr lang="en-GB" dirty="0">
                <a:latin typeface="Tahoma" panose="020B0604030504040204" pitchFamily="34" charset="0"/>
                <a:ea typeface="Tahoma" panose="020B0604030504040204" pitchFamily="34" charset="0"/>
                <a:cs typeface="Tahoma" panose="020B0604030504040204" pitchFamily="34" charset="0"/>
              </a:rPr>
              <a:t>ECW has agreed to a small contract amendment to allow some additional support to the gender analysis within the time constraints of OrgEval. </a:t>
            </a:r>
          </a:p>
        </p:txBody>
      </p:sp>
      <p:sp>
        <p:nvSpPr>
          <p:cNvPr id="5" name="Slide Number Placeholder 4"/>
          <p:cNvSpPr>
            <a:spLocks noGrp="1"/>
          </p:cNvSpPr>
          <p:nvPr>
            <p:ph type="sldNum" sz="quarter" idx="12"/>
          </p:nvPr>
        </p:nvSpPr>
        <p:spPr/>
        <p:txBody>
          <a:bodyPr/>
          <a:lstStyle/>
          <a:p>
            <a:fld id="{BBE41127-3D30-4731-8800-3B0F2619CBBC}" type="slidenum">
              <a:rPr lang="en-GB" smtClean="0"/>
              <a:t>17</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2557543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Data Collection</a:t>
            </a:r>
          </a:p>
        </p:txBody>
      </p:sp>
      <p:sp>
        <p:nvSpPr>
          <p:cNvPr id="3" name="Content Placeholder 2"/>
          <p:cNvSpPr>
            <a:spLocks noGrp="1"/>
          </p:cNvSpPr>
          <p:nvPr>
            <p:ph idx="1"/>
          </p:nvPr>
        </p:nvSpPr>
        <p:spPr>
          <a:xfrm>
            <a:off x="838200" y="1200234"/>
            <a:ext cx="9897533" cy="5145435"/>
          </a:xfrm>
        </p:spPr>
        <p:txBody>
          <a:bodyPr>
            <a:normAutofit/>
          </a:bodyPr>
          <a:lstStyle/>
          <a:p>
            <a:pPr marL="539750" indent="-53975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Comprehensive review of operational governance documentation </a:t>
            </a:r>
          </a:p>
          <a:p>
            <a:pPr marL="539750" indent="-53975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Nested AF evaluation (including its own KIIs and e-survey of grantees)</a:t>
            </a:r>
          </a:p>
          <a:p>
            <a:pPr marL="539750" indent="-53975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FER and MYRP evaluation synthesis and follow–up of management responses</a:t>
            </a:r>
          </a:p>
          <a:p>
            <a:pPr marL="539750" indent="-53975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Analysis of overall grant portfolio</a:t>
            </a:r>
          </a:p>
          <a:p>
            <a:pPr marL="539750" indent="-53975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KIIs</a:t>
            </a:r>
          </a:p>
          <a:p>
            <a:pPr marL="539750" indent="-53975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Regular exchange and consultation on the Strategic Planning process</a:t>
            </a:r>
          </a:p>
        </p:txBody>
      </p:sp>
      <p:sp>
        <p:nvSpPr>
          <p:cNvPr id="5" name="Slide Number Placeholder 4"/>
          <p:cNvSpPr>
            <a:spLocks noGrp="1"/>
          </p:cNvSpPr>
          <p:nvPr>
            <p:ph type="sldNum" sz="quarter" idx="12"/>
          </p:nvPr>
        </p:nvSpPr>
        <p:spPr/>
        <p:txBody>
          <a:bodyPr/>
          <a:lstStyle/>
          <a:p>
            <a:fld id="{BBE41127-3D30-4731-8800-3B0F2619CBBC}" type="slidenum">
              <a:rPr lang="en-GB" smtClean="0"/>
              <a:t>18</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4263676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Timetable</a:t>
            </a:r>
          </a:p>
        </p:txBody>
      </p:sp>
      <p:sp>
        <p:nvSpPr>
          <p:cNvPr id="5" name="Slide Number Placeholder 4"/>
          <p:cNvSpPr>
            <a:spLocks noGrp="1"/>
          </p:cNvSpPr>
          <p:nvPr>
            <p:ph type="sldNum" sz="quarter" idx="12"/>
          </p:nvPr>
        </p:nvSpPr>
        <p:spPr/>
        <p:txBody>
          <a:bodyPr/>
          <a:lstStyle/>
          <a:p>
            <a:fld id="{BBE41127-3D30-4731-8800-3B0F2619CBBC}" type="slidenum">
              <a:rPr lang="en-GB" smtClean="0"/>
              <a:t>19</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pic>
        <p:nvPicPr>
          <p:cNvPr id="1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607568" y="1563624"/>
            <a:ext cx="11249152" cy="31638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077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968" y="331175"/>
            <a:ext cx="10237216"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Role and focus of Inception Report</a:t>
            </a:r>
          </a:p>
        </p:txBody>
      </p:sp>
      <p:sp>
        <p:nvSpPr>
          <p:cNvPr id="3" name="Content Placeholder 2"/>
          <p:cNvSpPr>
            <a:spLocks noGrp="1"/>
          </p:cNvSpPr>
          <p:nvPr>
            <p:ph idx="1"/>
          </p:nvPr>
        </p:nvSpPr>
        <p:spPr>
          <a:xfrm>
            <a:off x="1216660" y="984405"/>
            <a:ext cx="8229600" cy="5145435"/>
          </a:xfrm>
        </p:spPr>
        <p:txBody>
          <a:bodyPr>
            <a:normAutofit/>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355600" indent="-35560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IR sets out a detailed methodology and work plan for the OrgEval </a:t>
            </a:r>
          </a:p>
          <a:p>
            <a:pPr>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 Presentation highlights main features </a:t>
            </a:r>
          </a:p>
          <a:p>
            <a:pPr marL="355600" indent="-355600">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Special attention to links with Strategic Plan process</a:t>
            </a:r>
          </a:p>
          <a:p>
            <a:pPr>
              <a:buFont typeface="Wingdings" panose="05000000000000000000" pitchFamily="2" charset="2"/>
              <a:buChar char="Ø"/>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2</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1868893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9569704"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Emerging Issues – for review </a:t>
            </a:r>
            <a:r>
              <a:rPr lang="en-GB" sz="2700" b="1" dirty="0">
                <a:solidFill>
                  <a:srgbClr val="3B4A6A"/>
                </a:solidFill>
                <a:latin typeface="Tahoma" panose="020B0604030504040204" pitchFamily="34" charset="0"/>
                <a:ea typeface="Tahoma" panose="020B0604030504040204" pitchFamily="34" charset="0"/>
                <a:cs typeface="Tahoma" panose="020B0604030504040204" pitchFamily="34" charset="0"/>
              </a:rPr>
              <a:t>(1)</a:t>
            </a:r>
          </a:p>
        </p:txBody>
      </p:sp>
      <p:sp>
        <p:nvSpPr>
          <p:cNvPr id="3" name="Content Placeholder 2"/>
          <p:cNvSpPr>
            <a:spLocks noGrp="1"/>
          </p:cNvSpPr>
          <p:nvPr>
            <p:ph idx="1"/>
          </p:nvPr>
        </p:nvSpPr>
        <p:spPr>
          <a:xfrm>
            <a:off x="838199" y="1200234"/>
            <a:ext cx="9889067" cy="5145435"/>
          </a:xfrm>
        </p:spPr>
        <p:txBody>
          <a:bodyPr>
            <a:normAutofit fontScale="70000" lnSpcReduction="20000"/>
          </a:bodyPr>
          <a:lstStyle/>
          <a:p>
            <a:pPr marL="0" indent="0">
              <a:lnSpc>
                <a:spcPct val="120000"/>
              </a:lnSpc>
              <a:buNone/>
            </a:pPr>
            <a:r>
              <a:rPr lang="en-GB" i="1" dirty="0">
                <a:solidFill>
                  <a:srgbClr val="E0684B"/>
                </a:solidFill>
                <a:latin typeface="Tahoma" panose="020B0604030504040204" pitchFamily="34" charset="0"/>
                <a:ea typeface="Tahoma" panose="020B0604030504040204" pitchFamily="34" charset="0"/>
                <a:cs typeface="Tahoma" panose="020B0604030504040204" pitchFamily="34" charset="0"/>
              </a:rPr>
              <a:t>ECW as an evolving organisation </a:t>
            </a:r>
          </a:p>
          <a:p>
            <a:pPr marL="63023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Does ECW need more formal structures to operate at scale? If so, how to retain ability to be innovative and entrepreneurial?</a:t>
            </a:r>
          </a:p>
          <a:p>
            <a:pPr marL="63023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Are current governance arrangements effective for both advocacy and oversight?</a:t>
            </a:r>
          </a:p>
          <a:p>
            <a:pPr lvl="0">
              <a:lnSpc>
                <a:spcPct val="120000"/>
              </a:lnSpc>
            </a:pPr>
            <a:endParaRPr lang="en-GB" sz="500" dirty="0">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buNone/>
            </a:pPr>
            <a:r>
              <a:rPr lang="en-GB" i="1" dirty="0">
                <a:solidFill>
                  <a:srgbClr val="E0684B"/>
                </a:solidFill>
                <a:latin typeface="Tahoma" panose="020B0604030504040204" pitchFamily="34" charset="0"/>
                <a:ea typeface="Tahoma" panose="020B0604030504040204" pitchFamily="34" charset="0"/>
                <a:cs typeface="Tahoma" panose="020B0604030504040204" pitchFamily="34" charset="0"/>
              </a:rPr>
              <a:t>Partnerships</a:t>
            </a:r>
          </a:p>
          <a:p>
            <a:pPr marL="630238">
              <a:lnSpc>
                <a:spcPct val="120000"/>
              </a:lnSpc>
            </a:pPr>
            <a:r>
              <a:rPr lang="en-GB" dirty="0">
                <a:latin typeface="Tahoma" panose="020B0604030504040204" pitchFamily="34" charset="0"/>
                <a:ea typeface="Tahoma" panose="020B0604030504040204" pitchFamily="34" charset="0"/>
                <a:cs typeface="Tahoma" panose="020B0604030504040204" pitchFamily="34" charset="0"/>
              </a:rPr>
              <a:t>Quality of partnerships and ECW's effectiveness as a partner?</a:t>
            </a:r>
          </a:p>
          <a:p>
            <a:pPr lvl="0">
              <a:lnSpc>
                <a:spcPct val="120000"/>
              </a:lnSpc>
            </a:pPr>
            <a:endParaRPr lang="en-GB" sz="500" dirty="0">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buNone/>
            </a:pPr>
            <a:r>
              <a:rPr lang="en-GB" i="1" dirty="0">
                <a:solidFill>
                  <a:srgbClr val="E0684B"/>
                </a:solidFill>
                <a:latin typeface="Tahoma" panose="020B0604030504040204" pitchFamily="34" charset="0"/>
                <a:ea typeface="Tahoma" panose="020B0604030504040204" pitchFamily="34" charset="0"/>
                <a:cs typeface="Tahoma" panose="020B0604030504040204" pitchFamily="34" charset="0"/>
              </a:rPr>
              <a:t>Realism vs. ambition</a:t>
            </a:r>
          </a:p>
          <a:p>
            <a:pPr marL="63023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Appropriate level of ambition?</a:t>
            </a:r>
          </a:p>
          <a:p>
            <a:pPr marL="63023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Importance of catalytic/multiplier effects</a:t>
            </a:r>
          </a:p>
          <a:p>
            <a:pPr marL="630238" lvl="0">
              <a:lnSpc>
                <a:spcPct val="120000"/>
              </a:lnSpc>
            </a:pPr>
            <a:r>
              <a:rPr lang="en-US" dirty="0">
                <a:latin typeface="Tahoma" panose="020B0604030504040204" pitchFamily="34" charset="0"/>
                <a:ea typeface="Tahoma" panose="020B0604030504040204" pitchFamily="34" charset="0"/>
                <a:cs typeface="Tahoma" panose="020B0604030504040204" pitchFamily="34" charset="0"/>
              </a:rPr>
              <a:t>Breadth vs. depth</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20</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3858474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9386824"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Emerging Issues – for review </a:t>
            </a:r>
            <a:r>
              <a:rPr lang="en-GB" sz="2700" b="1" dirty="0">
                <a:solidFill>
                  <a:srgbClr val="3B4A6A"/>
                </a:solidFill>
                <a:latin typeface="Tahoma" panose="020B0604030504040204" pitchFamily="34" charset="0"/>
                <a:ea typeface="Tahoma" panose="020B0604030504040204" pitchFamily="34" charset="0"/>
                <a:cs typeface="Tahoma" panose="020B0604030504040204" pitchFamily="34" charset="0"/>
              </a:rPr>
              <a:t>(2)</a:t>
            </a:r>
          </a:p>
        </p:txBody>
      </p:sp>
      <p:sp>
        <p:nvSpPr>
          <p:cNvPr id="3" name="Content Placeholder 2"/>
          <p:cNvSpPr>
            <a:spLocks noGrp="1"/>
          </p:cNvSpPr>
          <p:nvPr>
            <p:ph idx="1"/>
          </p:nvPr>
        </p:nvSpPr>
        <p:spPr>
          <a:xfrm>
            <a:off x="838199" y="1200234"/>
            <a:ext cx="10049933" cy="5145435"/>
          </a:xfrm>
        </p:spPr>
        <p:txBody>
          <a:bodyPr>
            <a:normAutofit fontScale="70000" lnSpcReduction="20000"/>
          </a:bodyPr>
          <a:lstStyle/>
          <a:p>
            <a:pPr marL="0" indent="0">
              <a:lnSpc>
                <a:spcPct val="120000"/>
              </a:lnSpc>
              <a:buNone/>
            </a:pPr>
            <a:r>
              <a:rPr lang="en-GB" i="1" dirty="0">
                <a:solidFill>
                  <a:srgbClr val="E0684B"/>
                </a:solidFill>
                <a:latin typeface="Tahoma" panose="020B0604030504040204" pitchFamily="34" charset="0"/>
                <a:ea typeface="Tahoma" panose="020B0604030504040204" pitchFamily="34" charset="0"/>
                <a:cs typeface="Tahoma" panose="020B0604030504040204" pitchFamily="34" charset="0"/>
              </a:rPr>
              <a:t>Fund or agency? (wholesale or retail?)</a:t>
            </a:r>
          </a:p>
          <a:p>
            <a:pPr marL="71278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Complex choices that have direct implications for ECW staff requirements (skill sets and numbers)</a:t>
            </a:r>
          </a:p>
          <a:p>
            <a:pPr lvl="0">
              <a:lnSpc>
                <a:spcPct val="120000"/>
              </a:lnSpc>
            </a:pPr>
            <a:endParaRPr lang="en-GB" sz="500" dirty="0">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buNone/>
            </a:pPr>
            <a:r>
              <a:rPr lang="en-GB" i="1" dirty="0">
                <a:solidFill>
                  <a:srgbClr val="E0684B"/>
                </a:solidFill>
                <a:latin typeface="Tahoma" panose="020B0604030504040204" pitchFamily="34" charset="0"/>
                <a:ea typeface="Tahoma" panose="020B0604030504040204" pitchFamily="34" charset="0"/>
                <a:cs typeface="Tahoma" panose="020B0604030504040204" pitchFamily="34" charset="0"/>
              </a:rPr>
              <a:t>Unfinished business</a:t>
            </a:r>
          </a:p>
          <a:p>
            <a:pPr marL="71278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challenges of multi-year financing</a:t>
            </a:r>
          </a:p>
          <a:p>
            <a:pPr marL="71278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optimising hosting arrangements</a:t>
            </a:r>
          </a:p>
          <a:p>
            <a:pPr marL="712788" lvl="0">
              <a:lnSpc>
                <a:spcPct val="120000"/>
              </a:lnSpc>
            </a:pPr>
            <a:r>
              <a:rPr lang="en-GB" dirty="0">
                <a:latin typeface="Tahoma" panose="020B0604030504040204" pitchFamily="34" charset="0"/>
                <a:ea typeface="Tahoma" panose="020B0604030504040204" pitchFamily="34" charset="0"/>
                <a:cs typeface="Tahoma" panose="020B0604030504040204" pitchFamily="34" charset="0"/>
              </a:rPr>
              <a:t>respective roles and complementarities of GPE and ECW, linked to challenges of operating across the nexus at country level</a:t>
            </a:r>
          </a:p>
          <a:p>
            <a:pPr marL="712788">
              <a:lnSpc>
                <a:spcPct val="120000"/>
              </a:lnSpc>
            </a:pPr>
            <a:r>
              <a:rPr lang="en-GB" dirty="0">
                <a:latin typeface="Tahoma" panose="020B0604030504040204" pitchFamily="34" charset="0"/>
                <a:ea typeface="Tahoma" panose="020B0604030504040204" pitchFamily="34" charset="0"/>
                <a:cs typeface="Tahoma" panose="020B0604030504040204" pitchFamily="34" charset="0"/>
              </a:rPr>
              <a:t>clarifying ECW's roles in capacity strengthening/development at both systemic and operational levels</a:t>
            </a:r>
          </a:p>
          <a:p>
            <a:pPr marL="712788">
              <a:lnSpc>
                <a:spcPct val="120000"/>
              </a:lnSpc>
            </a:pPr>
            <a:endParaRPr lang="en-GB" dirty="0">
              <a:latin typeface="Tahoma" panose="020B0604030504040204" pitchFamily="34" charset="0"/>
              <a:ea typeface="Tahoma" panose="020B0604030504040204" pitchFamily="34" charset="0"/>
              <a:cs typeface="Tahoma" panose="020B0604030504040204" pitchFamily="34" charset="0"/>
            </a:endParaRPr>
          </a:p>
          <a:p>
            <a:pPr marL="0" indent="0">
              <a:buNone/>
              <a:tabLst>
                <a:tab pos="0" algn="l"/>
              </a:tabLst>
            </a:pPr>
            <a:r>
              <a:rPr lang="en-GB" b="1" dirty="0">
                <a:latin typeface="Tahoma" panose="020B0604030504040204" pitchFamily="34" charset="0"/>
                <a:ea typeface="Tahoma" panose="020B0604030504040204" pitchFamily="34" charset="0"/>
                <a:cs typeface="Tahoma" panose="020B0604030504040204" pitchFamily="34" charset="0"/>
              </a:rPr>
              <a:t>NB these issues are all equally relevant to the Strategic Plan consultations.</a:t>
            </a:r>
          </a:p>
        </p:txBody>
      </p:sp>
      <p:sp>
        <p:nvSpPr>
          <p:cNvPr id="5" name="Slide Number Placeholder 4"/>
          <p:cNvSpPr>
            <a:spLocks noGrp="1"/>
          </p:cNvSpPr>
          <p:nvPr>
            <p:ph type="sldNum" sz="quarter" idx="12"/>
          </p:nvPr>
        </p:nvSpPr>
        <p:spPr/>
        <p:txBody>
          <a:bodyPr/>
          <a:lstStyle/>
          <a:p>
            <a:fld id="{BBE41127-3D30-4731-8800-3B0F2619CBBC}" type="slidenum">
              <a:rPr lang="en-GB" smtClean="0"/>
              <a:t>21</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3287816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17 March 2022</a:t>
            </a:r>
            <a:endParaRPr lang="en-GB" dirty="0"/>
          </a:p>
        </p:txBody>
      </p:sp>
      <p:sp>
        <p:nvSpPr>
          <p:cNvPr id="3" name="Footer Placeholder 2"/>
          <p:cNvSpPr>
            <a:spLocks noGrp="1"/>
          </p:cNvSpPr>
          <p:nvPr>
            <p:ph type="ftr" sz="quarter" idx="11"/>
          </p:nvPr>
        </p:nvSpPr>
        <p:spPr>
          <a:xfrm>
            <a:off x="3462338" y="6340475"/>
            <a:ext cx="5267325" cy="365125"/>
          </a:xfrm>
        </p:spPr>
        <p:txBody>
          <a:bodyPr/>
          <a:lstStyle/>
          <a:p>
            <a:r>
              <a:rPr lang="en-US" dirty="0"/>
              <a:t>Organisational Evaluation of ECW - presentation of Inception Report to ExCom</a:t>
            </a:r>
            <a:endParaRPr lang="en-GB" dirty="0"/>
          </a:p>
        </p:txBody>
      </p:sp>
      <p:sp>
        <p:nvSpPr>
          <p:cNvPr id="4" name="Slide Number Placeholder 3"/>
          <p:cNvSpPr>
            <a:spLocks noGrp="1"/>
          </p:cNvSpPr>
          <p:nvPr>
            <p:ph type="sldNum" sz="quarter" idx="12"/>
          </p:nvPr>
        </p:nvSpPr>
        <p:spPr/>
        <p:txBody>
          <a:bodyPr/>
          <a:lstStyle/>
          <a:p>
            <a:fld id="{F8E7DE58-48BC-4CFC-A195-5AA8B3A8FFB4}" type="slidenum">
              <a:rPr lang="en-GB" smtClean="0"/>
              <a:t>22</a:t>
            </a:fld>
            <a:endParaRPr lang="en-GB" dirty="0"/>
          </a:p>
        </p:txBody>
      </p:sp>
      <p:sp>
        <p:nvSpPr>
          <p:cNvPr id="5" name="Rectangle 2"/>
          <p:cNvSpPr txBox="1">
            <a:spLocks noChangeArrowheads="1"/>
          </p:cNvSpPr>
          <p:nvPr/>
        </p:nvSpPr>
        <p:spPr>
          <a:xfrm>
            <a:off x="838200" y="365125"/>
            <a:ext cx="10515600" cy="520255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b="1" dirty="0">
              <a:solidFill>
                <a:srgbClr val="3B4A6A"/>
              </a:solidFill>
              <a:latin typeface="Tahoma" panose="020B0604030504040204" pitchFamily="34" charset="0"/>
              <a:ea typeface="Tahoma" panose="020B0604030504040204" pitchFamily="34" charset="0"/>
              <a:cs typeface="Tahoma" panose="020B0604030504040204" pitchFamily="34" charset="0"/>
            </a:endParaRPr>
          </a:p>
          <a:p>
            <a:pPr algn="ctr"/>
            <a:endParaRPr lang="en-GB" b="1" dirty="0">
              <a:solidFill>
                <a:srgbClr val="3B4A6A"/>
              </a:solidFill>
              <a:latin typeface="Tahoma" panose="020B0604030504040204" pitchFamily="34" charset="0"/>
              <a:ea typeface="Tahoma" panose="020B0604030504040204" pitchFamily="34" charset="0"/>
              <a:cs typeface="Tahoma" panose="020B0604030504040204" pitchFamily="34" charset="0"/>
            </a:endParaRPr>
          </a:p>
          <a:p>
            <a:pPr algn="ctr"/>
            <a:endParaRPr lang="en-GB" b="1" dirty="0">
              <a:solidFill>
                <a:srgbClr val="3B4A6A"/>
              </a:solidFill>
              <a:latin typeface="Tahoma" panose="020B0604030504040204" pitchFamily="34" charset="0"/>
              <a:ea typeface="Tahoma" panose="020B0604030504040204" pitchFamily="34" charset="0"/>
              <a:cs typeface="Tahoma" panose="020B0604030504040204" pitchFamily="34" charset="0"/>
            </a:endParaRPr>
          </a:p>
          <a:p>
            <a:pPr algn="ctr"/>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Thank you</a:t>
            </a:r>
          </a:p>
        </p:txBody>
      </p:sp>
      <p:pic>
        <p:nvPicPr>
          <p:cNvPr id="6"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09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Evaluation scope</a:t>
            </a:r>
          </a:p>
        </p:txBody>
      </p:sp>
      <p:sp>
        <p:nvSpPr>
          <p:cNvPr id="3" name="Content Placeholder 2"/>
          <p:cNvSpPr>
            <a:spLocks noGrp="1"/>
          </p:cNvSpPr>
          <p:nvPr>
            <p:ph idx="1"/>
          </p:nvPr>
        </p:nvSpPr>
        <p:spPr>
          <a:xfrm>
            <a:off x="838200" y="1184267"/>
            <a:ext cx="9652000" cy="5145435"/>
          </a:xfrm>
        </p:spPr>
        <p:txBody>
          <a:bodyPr>
            <a:normAutofit fontScale="77500" lnSpcReduction="20000"/>
          </a:bodyPr>
          <a:lstStyle/>
          <a:p>
            <a:pPr marL="0" indent="0">
              <a:lnSpc>
                <a:spcPct val="120000"/>
              </a:lnSpc>
              <a:buNone/>
            </a:pPr>
            <a:r>
              <a:rPr lang="en-GB" dirty="0">
                <a:latin typeface="Tahoma" panose="020B0604030504040204" pitchFamily="34" charset="0"/>
                <a:ea typeface="Tahoma" panose="020B0604030504040204" pitchFamily="34" charset="0"/>
                <a:cs typeface="Tahoma" panose="020B0604030504040204" pitchFamily="34" charset="0"/>
              </a:rPr>
              <a:t>The evaluation is to cover the period since ECW's inception in 2017, and to focus on the strategic plan period from April 2018 to the end of 2022. The TOR describe the evaluation scope as follows: </a:t>
            </a:r>
          </a:p>
          <a:p>
            <a:pPr marL="0" indent="0">
              <a:lnSpc>
                <a:spcPct val="120000"/>
              </a:lnSpc>
              <a:buNone/>
            </a:pPr>
            <a:endParaRPr lang="en-GB" sz="1300" dirty="0">
              <a:latin typeface="Tahoma" panose="020B0604030504040204" pitchFamily="34" charset="0"/>
              <a:ea typeface="Tahoma" panose="020B0604030504040204" pitchFamily="34" charset="0"/>
              <a:cs typeface="Tahoma" panose="020B0604030504040204" pitchFamily="34" charset="0"/>
            </a:endParaRPr>
          </a:p>
          <a:p>
            <a:pPr lvl="1">
              <a:lnSpc>
                <a:spcPct val="120000"/>
              </a:lnSpc>
            </a:pPr>
            <a:r>
              <a:rPr lang="en-GB" dirty="0">
                <a:latin typeface="Tahoma" panose="020B0604030504040204" pitchFamily="34" charset="0"/>
                <a:ea typeface="Tahoma" panose="020B0604030504040204" pitchFamily="34" charset="0"/>
                <a:cs typeface="Tahoma" panose="020B0604030504040204" pitchFamily="34" charset="0"/>
              </a:rPr>
              <a:t>The evaluation will assess ECW’s performance in achieving its five </a:t>
            </a:r>
            <a:r>
              <a:rPr lang="en-GB" b="1" dirty="0">
                <a:latin typeface="Tahoma" panose="020B0604030504040204" pitchFamily="34" charset="0"/>
                <a:ea typeface="Tahoma" panose="020B0604030504040204" pitchFamily="34" charset="0"/>
                <a:cs typeface="Tahoma" panose="020B0604030504040204" pitchFamily="34" charset="0"/>
              </a:rPr>
              <a:t>systemic outcomes </a:t>
            </a:r>
            <a:r>
              <a:rPr lang="en-GB" dirty="0">
                <a:latin typeface="Tahoma" panose="020B0604030504040204" pitchFamily="34" charset="0"/>
                <a:ea typeface="Tahoma" panose="020B0604030504040204" pitchFamily="34" charset="0"/>
                <a:cs typeface="Tahoma" panose="020B0604030504040204" pitchFamily="34" charset="0"/>
              </a:rPr>
              <a:t>as laid out in its strategic plan.</a:t>
            </a:r>
            <a:r>
              <a:rPr lang="en-GB" b="1" dirty="0">
                <a:latin typeface="Tahoma" panose="020B0604030504040204" pitchFamily="34" charset="0"/>
                <a:ea typeface="Tahoma" panose="020B0604030504040204" pitchFamily="34" charset="0"/>
                <a:cs typeface="Tahoma" panose="020B0604030504040204" pitchFamily="34" charset="0"/>
              </a:rPr>
              <a:t> </a:t>
            </a:r>
            <a:r>
              <a:rPr lang="en-GB" dirty="0">
                <a:latin typeface="Tahoma" panose="020B0604030504040204" pitchFamily="34" charset="0"/>
                <a:ea typeface="Tahoma" panose="020B0604030504040204" pitchFamily="34" charset="0"/>
                <a:cs typeface="Tahoma" panose="020B0604030504040204" pitchFamily="34" charset="0"/>
              </a:rPr>
              <a:t>It will look at how ECW's governance and management structures, processes, systems, and operations contribute to the five systemic outcomes in an effective and efficient manner. (TOR ¶18) </a:t>
            </a:r>
          </a:p>
          <a:p>
            <a:pPr marL="457200" lvl="1" indent="0">
              <a:lnSpc>
                <a:spcPct val="120000"/>
              </a:lnSpc>
              <a:buNone/>
            </a:pPr>
            <a:endParaRPr lang="en-GB" sz="500" dirty="0">
              <a:latin typeface="Tahoma" panose="020B0604030504040204" pitchFamily="34" charset="0"/>
              <a:ea typeface="Tahoma" panose="020B0604030504040204" pitchFamily="34" charset="0"/>
              <a:cs typeface="Tahoma" panose="020B0604030504040204" pitchFamily="34" charset="0"/>
            </a:endParaRPr>
          </a:p>
          <a:p>
            <a:pPr lvl="1">
              <a:lnSpc>
                <a:spcPct val="120000"/>
              </a:lnSpc>
            </a:pPr>
            <a:r>
              <a:rPr lang="en-GB" dirty="0">
                <a:latin typeface="Tahoma" panose="020B0604030504040204" pitchFamily="34" charset="0"/>
                <a:ea typeface="Tahoma" panose="020B0604030504040204" pitchFamily="34" charset="0"/>
                <a:cs typeface="Tahoma" panose="020B0604030504040204" pitchFamily="34" charset="0"/>
              </a:rPr>
              <a:t>The evaluation is not expected to assess or directly measure the causality between ECW's grants and </a:t>
            </a:r>
            <a:r>
              <a:rPr lang="en-GB" b="1" dirty="0">
                <a:latin typeface="Tahoma" panose="020B0604030504040204" pitchFamily="34" charset="0"/>
                <a:ea typeface="Tahoma" panose="020B0604030504040204" pitchFamily="34" charset="0"/>
                <a:cs typeface="Tahoma" panose="020B0604030504040204" pitchFamily="34" charset="0"/>
              </a:rPr>
              <a:t>beneficiary outcomes </a:t>
            </a:r>
            <a:r>
              <a:rPr lang="en-GB" dirty="0">
                <a:latin typeface="Tahoma" panose="020B0604030504040204" pitchFamily="34" charset="0"/>
                <a:ea typeface="Tahoma" panose="020B0604030504040204" pitchFamily="34" charset="0"/>
                <a:cs typeface="Tahoma" panose="020B0604030504040204" pitchFamily="34" charset="0"/>
              </a:rPr>
              <a:t>but it "is expected to use the aggregated evidence that is available on portfolio level to assess progress to the beneficiary outcomes, and to what extent ECW created an enabling working environment and organizational set-up to do so well". (TOR ¶22) </a:t>
            </a:r>
          </a:p>
          <a:p>
            <a:pPr lvl="1">
              <a:lnSpc>
                <a:spcPct val="120000"/>
              </a:lnSpc>
            </a:pPr>
            <a:endParaRPr lang="en-GB" sz="500" dirty="0">
              <a:latin typeface="Tahoma" panose="020B0604030504040204" pitchFamily="34" charset="0"/>
              <a:ea typeface="Tahoma" panose="020B0604030504040204" pitchFamily="34" charset="0"/>
              <a:cs typeface="Tahoma" panose="020B0604030504040204" pitchFamily="34" charset="0"/>
            </a:endParaRPr>
          </a:p>
          <a:p>
            <a:pPr lvl="1">
              <a:lnSpc>
                <a:spcPct val="120000"/>
              </a:lnSpc>
            </a:pPr>
            <a:r>
              <a:rPr lang="en-GB" dirty="0">
                <a:latin typeface="Tahoma" panose="020B0604030504040204" pitchFamily="34" charset="0"/>
                <a:ea typeface="Tahoma" panose="020B0604030504040204" pitchFamily="34" charset="0"/>
                <a:cs typeface="Tahoma" panose="020B0604030504040204" pitchFamily="34" charset="0"/>
              </a:rPr>
              <a:t>Unless otherwise stated ECW refers to the ECW Secretariat and its governance. (TOR ¶17)</a:t>
            </a:r>
          </a:p>
        </p:txBody>
      </p:sp>
      <p:sp>
        <p:nvSpPr>
          <p:cNvPr id="5" name="Slide Number Placeholder 4"/>
          <p:cNvSpPr>
            <a:spLocks noGrp="1"/>
          </p:cNvSpPr>
          <p:nvPr>
            <p:ph type="sldNum" sz="quarter" idx="12"/>
          </p:nvPr>
        </p:nvSpPr>
        <p:spPr/>
        <p:txBody>
          <a:bodyPr/>
          <a:lstStyle/>
          <a:p>
            <a:fld id="{BBE41127-3D30-4731-8800-3B0F2619CBBC}" type="slidenum">
              <a:rPr lang="en-GB" smtClean="0"/>
              <a:t>3</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327286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TOR - objectives</a:t>
            </a:r>
          </a:p>
        </p:txBody>
      </p:sp>
      <p:sp>
        <p:nvSpPr>
          <p:cNvPr id="3" name="Content Placeholder 2"/>
          <p:cNvSpPr>
            <a:spLocks noGrp="1"/>
          </p:cNvSpPr>
          <p:nvPr>
            <p:ph idx="1"/>
          </p:nvPr>
        </p:nvSpPr>
        <p:spPr>
          <a:xfrm>
            <a:off x="838200" y="980729"/>
            <a:ext cx="9144000" cy="5145435"/>
          </a:xfrm>
        </p:spPr>
        <p:txBody>
          <a:bodyPr>
            <a:normAutofit fontScale="62500" lnSpcReduction="20000"/>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357188" indent="-357188">
              <a:lnSpc>
                <a:spcPct val="120000"/>
              </a:lnSpc>
              <a:buFont typeface="Wingdings" panose="05000000000000000000" pitchFamily="2" charset="2"/>
              <a:buChar char="Ø"/>
            </a:pPr>
            <a:r>
              <a:rPr lang="en-GB" sz="3200" dirty="0">
                <a:latin typeface="Tahoma" panose="020B0604030504040204" pitchFamily="34" charset="0"/>
                <a:ea typeface="Tahoma" panose="020B0604030504040204" pitchFamily="34" charset="0"/>
                <a:cs typeface="Tahoma" panose="020B0604030504040204" pitchFamily="34" charset="0"/>
              </a:rPr>
              <a:t>The </a:t>
            </a:r>
            <a:r>
              <a:rPr lang="en-GB" sz="3200" b="1" dirty="0">
                <a:latin typeface="Tahoma" panose="020B0604030504040204" pitchFamily="34" charset="0"/>
                <a:ea typeface="Tahoma" panose="020B0604030504040204" pitchFamily="34" charset="0"/>
                <a:cs typeface="Tahoma" panose="020B0604030504040204" pitchFamily="34" charset="0"/>
              </a:rPr>
              <a:t>evaluation’s purpose </a:t>
            </a:r>
            <a:r>
              <a:rPr lang="en-GB" sz="3200" dirty="0">
                <a:latin typeface="Tahoma" panose="020B0604030504040204" pitchFamily="34" charset="0"/>
                <a:ea typeface="Tahoma" panose="020B0604030504040204" pitchFamily="34" charset="0"/>
                <a:cs typeface="Tahoma" panose="020B0604030504040204" pitchFamily="34" charset="0"/>
              </a:rPr>
              <a:t>is to assess ECW's achievements and lessons learned so far and provide recommendations on how ECW can further strengthen its systems, strategies, and programme modalities to contribute best to solving the EiEPC challenges that lie ahead. </a:t>
            </a:r>
          </a:p>
          <a:p>
            <a:pPr marL="357188" indent="-357188">
              <a:lnSpc>
                <a:spcPct val="120000"/>
              </a:lnSpc>
              <a:buFont typeface="Wingdings" panose="05000000000000000000" pitchFamily="2" charset="2"/>
              <a:buChar char="Ø"/>
            </a:pPr>
            <a:r>
              <a:rPr lang="en-GB" sz="3200" dirty="0">
                <a:latin typeface="Tahoma" panose="020B0604030504040204" pitchFamily="34" charset="0"/>
                <a:ea typeface="Tahoma" panose="020B0604030504040204" pitchFamily="34" charset="0"/>
                <a:cs typeface="Tahoma" panose="020B0604030504040204" pitchFamily="34" charset="0"/>
              </a:rPr>
              <a:t>From this purpose, the </a:t>
            </a:r>
            <a:r>
              <a:rPr lang="en-GB" sz="3200" b="1" dirty="0">
                <a:latin typeface="Tahoma" panose="020B0604030504040204" pitchFamily="34" charset="0"/>
                <a:ea typeface="Tahoma" panose="020B0604030504040204" pitchFamily="34" charset="0"/>
                <a:cs typeface="Tahoma" panose="020B0604030504040204" pitchFamily="34" charset="0"/>
              </a:rPr>
              <a:t>overarching objectives of the evaluation </a:t>
            </a:r>
            <a:r>
              <a:rPr lang="en-GB" sz="3200" dirty="0">
                <a:latin typeface="Tahoma" panose="020B0604030504040204" pitchFamily="34" charset="0"/>
                <a:ea typeface="Tahoma" panose="020B0604030504040204" pitchFamily="34" charset="0"/>
                <a:cs typeface="Tahoma" panose="020B0604030504040204" pitchFamily="34" charset="0"/>
              </a:rPr>
              <a:t>are as follows: </a:t>
            </a:r>
          </a:p>
          <a:p>
            <a:pPr marL="857250" lvl="1" indent="-457200">
              <a:lnSpc>
                <a:spcPct val="120000"/>
              </a:lnSpc>
              <a:buFont typeface="+mj-lt"/>
              <a:buAutoNum type="arabicPeriod"/>
            </a:pPr>
            <a:r>
              <a:rPr lang="en-GB" sz="2600" dirty="0">
                <a:latin typeface="Tahoma" panose="020B0604030504040204" pitchFamily="34" charset="0"/>
                <a:ea typeface="Tahoma" panose="020B0604030504040204" pitchFamily="34" charset="0"/>
                <a:cs typeface="Tahoma" panose="020B0604030504040204" pitchFamily="34" charset="0"/>
              </a:rPr>
              <a:t>To evaluate and understand what aspects of ECW’s organization and strategic approaches are working and which need improvement. </a:t>
            </a:r>
          </a:p>
          <a:p>
            <a:pPr marL="857250" lvl="1" indent="-457200">
              <a:lnSpc>
                <a:spcPct val="120000"/>
              </a:lnSpc>
              <a:buFont typeface="+mj-lt"/>
              <a:buAutoNum type="arabicPeriod"/>
            </a:pPr>
            <a:r>
              <a:rPr lang="en-GB" sz="2600" dirty="0">
                <a:latin typeface="Tahoma" panose="020B0604030504040204" pitchFamily="34" charset="0"/>
                <a:ea typeface="Tahoma" panose="020B0604030504040204" pitchFamily="34" charset="0"/>
                <a:cs typeface="Tahoma" panose="020B0604030504040204" pitchFamily="34" charset="0"/>
              </a:rPr>
              <a:t>To determine the extent to which the ECW operational model and its programme modalities are fit for purpose. </a:t>
            </a:r>
          </a:p>
          <a:p>
            <a:pPr marL="857250" lvl="1" indent="-457200">
              <a:lnSpc>
                <a:spcPct val="120000"/>
              </a:lnSpc>
              <a:buFont typeface="+mj-lt"/>
              <a:buAutoNum type="arabicPeriod"/>
            </a:pPr>
            <a:r>
              <a:rPr lang="en-GB" sz="2600" dirty="0">
                <a:latin typeface="Tahoma" panose="020B0604030504040204" pitchFamily="34" charset="0"/>
                <a:ea typeface="Tahoma" panose="020B0604030504040204" pitchFamily="34" charset="0"/>
                <a:cs typeface="Tahoma" panose="020B0604030504040204" pitchFamily="34" charset="0"/>
              </a:rPr>
              <a:t>To evaluate progress towards results and whether ECW Secretariat, ExCom, HLSG, and its broader partnership including UNICEF as the host of the fund are fulfilling their expected roles and responsibilities effectively and efficiently. </a:t>
            </a:r>
          </a:p>
          <a:p>
            <a:pPr marL="857250" lvl="1" indent="-457200">
              <a:lnSpc>
                <a:spcPct val="120000"/>
              </a:lnSpc>
              <a:buFont typeface="+mj-lt"/>
              <a:buAutoNum type="arabicPeriod"/>
            </a:pPr>
            <a:r>
              <a:rPr lang="en-GB" sz="2600" dirty="0">
                <a:latin typeface="Tahoma" panose="020B0604030504040204" pitchFamily="34" charset="0"/>
                <a:ea typeface="Tahoma" panose="020B0604030504040204" pitchFamily="34" charset="0"/>
                <a:cs typeface="Tahoma" panose="020B0604030504040204" pitchFamily="34" charset="0"/>
              </a:rPr>
              <a:t>To communicate findings, conclusions, and recommendation for the way forward to all stakeholders in an effective way and influence the design of ECW’s new strategic plan to commence in January 2023. </a:t>
            </a:r>
          </a:p>
          <a:p>
            <a:pPr>
              <a:buFont typeface="Wingdings" panose="05000000000000000000" pitchFamily="2" charset="2"/>
              <a:buChar char="Ø"/>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4</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496052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Inception phase work</a:t>
            </a:r>
          </a:p>
        </p:txBody>
      </p:sp>
      <p:sp>
        <p:nvSpPr>
          <p:cNvPr id="3" name="Content Placeholder 2"/>
          <p:cNvSpPr>
            <a:spLocks noGrp="1"/>
          </p:cNvSpPr>
          <p:nvPr>
            <p:ph idx="1"/>
          </p:nvPr>
        </p:nvSpPr>
        <p:spPr>
          <a:xfrm>
            <a:off x="838200" y="1110989"/>
            <a:ext cx="9211056" cy="5015175"/>
          </a:xfrm>
        </p:spPr>
        <p:txBody>
          <a:bodyPr>
            <a:normAutofit fontScale="85000" lnSpcReduction="20000"/>
          </a:bodyPr>
          <a:lstStyle/>
          <a:p>
            <a:pPr>
              <a:lnSpc>
                <a:spcPct val="120000"/>
              </a:lnSpc>
              <a:buFont typeface="Wingdings" panose="05000000000000000000" pitchFamily="2" charset="2"/>
              <a:buChar char="Ø"/>
            </a:pPr>
            <a:r>
              <a:rPr lang="en-GB" sz="3200" dirty="0">
                <a:latin typeface="Tahoma" panose="020B0604030504040204" pitchFamily="34" charset="0"/>
                <a:ea typeface="Tahoma" panose="020B0604030504040204" pitchFamily="34" charset="0"/>
                <a:cs typeface="Tahoma" panose="020B0604030504040204" pitchFamily="34" charset="0"/>
              </a:rPr>
              <a:t> IR builds on:</a:t>
            </a:r>
          </a:p>
          <a:p>
            <a:pPr lvl="1">
              <a:lnSpc>
                <a:spcPct val="120000"/>
              </a:lnSpc>
              <a:buFont typeface="Wingdings" panose="05000000000000000000" pitchFamily="2" charset="2"/>
              <a:buChar char="§"/>
            </a:pPr>
            <a:r>
              <a:rPr lang="en-GB" sz="2800" dirty="0">
                <a:latin typeface="Tahoma" panose="020B0604030504040204" pitchFamily="34" charset="0"/>
                <a:ea typeface="Tahoma" panose="020B0604030504040204" pitchFamily="34" charset="0"/>
                <a:cs typeface="Tahoma" panose="020B0604030504040204" pitchFamily="34" charset="0"/>
              </a:rPr>
              <a:t>Review of ECW origins and evolution, including analysis of portfolio to date (Chapter 2 and Annex F)</a:t>
            </a:r>
          </a:p>
          <a:p>
            <a:pPr lvl="1">
              <a:lnSpc>
                <a:spcPct val="120000"/>
              </a:lnSpc>
              <a:buFont typeface="Wingdings" panose="05000000000000000000" pitchFamily="2" charset="2"/>
              <a:buChar char="§"/>
            </a:pPr>
            <a:r>
              <a:rPr lang="en-GB" sz="2800" dirty="0">
                <a:latin typeface="Tahoma" panose="020B0604030504040204" pitchFamily="34" charset="0"/>
                <a:ea typeface="Tahoma" panose="020B0604030504040204" pitchFamily="34" charset="0"/>
                <a:cs typeface="Tahoma" panose="020B0604030504040204" pitchFamily="34" charset="0"/>
              </a:rPr>
              <a:t>Stakeholder analysis (Annex E)</a:t>
            </a:r>
          </a:p>
          <a:p>
            <a:pPr lvl="1">
              <a:lnSpc>
                <a:spcPct val="120000"/>
              </a:lnSpc>
              <a:buFont typeface="Wingdings" panose="05000000000000000000" pitchFamily="2" charset="2"/>
              <a:buChar char="§"/>
            </a:pPr>
            <a:r>
              <a:rPr lang="en-GB" sz="2800" dirty="0">
                <a:latin typeface="Tahoma" panose="020B0604030504040204" pitchFamily="34" charset="0"/>
                <a:ea typeface="Tahoma" panose="020B0604030504040204" pitchFamily="34" charset="0"/>
                <a:cs typeface="Tahoma" panose="020B0604030504040204" pitchFamily="34" charset="0"/>
              </a:rPr>
              <a:t>ECW briefings and preliminary interviews with selected stakeholders (Annex B lists people consulted)</a:t>
            </a:r>
          </a:p>
          <a:p>
            <a:pPr lvl="1">
              <a:lnSpc>
                <a:spcPct val="120000"/>
              </a:lnSpc>
              <a:buFont typeface="Wingdings" panose="05000000000000000000" pitchFamily="2" charset="2"/>
              <a:buChar char="§"/>
            </a:pPr>
            <a:r>
              <a:rPr lang="en-GB" sz="2800" dirty="0">
                <a:latin typeface="Tahoma" panose="020B0604030504040204" pitchFamily="34" charset="0"/>
                <a:ea typeface="Tahoma" panose="020B0604030504040204" pitchFamily="34" charset="0"/>
                <a:cs typeface="Tahoma" panose="020B0604030504040204" pitchFamily="34" charset="0"/>
              </a:rPr>
              <a:t>Synthesis of FER and MYRP findings, linked to OrgEval EQs (Annex J)</a:t>
            </a:r>
          </a:p>
          <a:p>
            <a:pPr lvl="1">
              <a:lnSpc>
                <a:spcPct val="120000"/>
              </a:lnSpc>
              <a:buFont typeface="Wingdings" panose="05000000000000000000" pitchFamily="2" charset="2"/>
              <a:buChar char="§"/>
            </a:pPr>
            <a:endParaRPr lang="en-GB" sz="2800" dirty="0">
              <a:latin typeface="Tahoma" panose="020B0604030504040204" pitchFamily="34" charset="0"/>
              <a:ea typeface="Tahoma" panose="020B0604030504040204" pitchFamily="34" charset="0"/>
              <a:cs typeface="Tahoma" panose="020B0604030504040204" pitchFamily="34" charset="0"/>
            </a:endParaRPr>
          </a:p>
          <a:p>
            <a:pPr marL="357188" indent="-357188">
              <a:lnSpc>
                <a:spcPct val="120000"/>
              </a:lnSpc>
              <a:buFont typeface="Wingdings" panose="05000000000000000000" pitchFamily="2" charset="2"/>
              <a:buChar char="Ø"/>
            </a:pPr>
            <a:r>
              <a:rPr lang="en-GB" sz="3200" dirty="0">
                <a:latin typeface="Tahoma" panose="020B0604030504040204" pitchFamily="34" charset="0"/>
                <a:ea typeface="Tahoma" panose="020B0604030504040204" pitchFamily="34" charset="0"/>
                <a:cs typeface="Tahoma" panose="020B0604030504040204" pitchFamily="34" charset="0"/>
              </a:rPr>
              <a:t>Revised IR takes account of valuable comments on the first draft.</a:t>
            </a:r>
          </a:p>
          <a:p>
            <a:endParaRPr lang="en-GB"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Ø"/>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5</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4260448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Main elements of methodology</a:t>
            </a:r>
          </a:p>
        </p:txBody>
      </p:sp>
      <p:sp>
        <p:nvSpPr>
          <p:cNvPr id="3" name="Content Placeholder 2"/>
          <p:cNvSpPr>
            <a:spLocks noGrp="1"/>
          </p:cNvSpPr>
          <p:nvPr>
            <p:ph idx="1"/>
          </p:nvPr>
        </p:nvSpPr>
        <p:spPr>
          <a:xfrm>
            <a:off x="683937" y="1241106"/>
            <a:ext cx="9543796" cy="5010384"/>
          </a:xfrm>
        </p:spPr>
        <p:txBody>
          <a:bodyPr>
            <a:normAutofit/>
          </a:bodyPr>
          <a:lstStyle/>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Build on findings from FER and MYRP evaluations (Annex J) plus nested evaluation of Acceleration Facility (Annex K)</a:t>
            </a:r>
          </a:p>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Stakeholder analysis</a:t>
            </a:r>
          </a:p>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Theory-based approach: organisational fitness framework feeds into analytical theory of change </a:t>
            </a:r>
          </a:p>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Structured EQs and evaluation matrix</a:t>
            </a:r>
          </a:p>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Gender and equity approach</a:t>
            </a:r>
          </a:p>
          <a:p>
            <a:pPr>
              <a:buFont typeface="Wingdings" panose="05000000000000000000" pitchFamily="2" charset="2"/>
              <a:buChar char="Ø"/>
            </a:pP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BBE41127-3D30-4731-8800-3B0F2619CBBC}" type="slidenum">
              <a:rPr lang="en-GB" smtClean="0"/>
              <a:t>6</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335347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822960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Levels of analysis</a:t>
            </a:r>
          </a:p>
        </p:txBody>
      </p:sp>
      <p:sp>
        <p:nvSpPr>
          <p:cNvPr id="3" name="Content Placeholder 2"/>
          <p:cNvSpPr>
            <a:spLocks noGrp="1"/>
          </p:cNvSpPr>
          <p:nvPr>
            <p:ph idx="1"/>
          </p:nvPr>
        </p:nvSpPr>
        <p:spPr>
          <a:xfrm>
            <a:off x="680720" y="980729"/>
            <a:ext cx="9578848" cy="5140644"/>
          </a:xfrm>
        </p:spPr>
        <p:txBody>
          <a:bodyPr>
            <a:normAutofit fontScale="62500" lnSpcReduction="20000"/>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a:p>
            <a:pPr marL="0" lvl="0" indent="0">
              <a:lnSpc>
                <a:spcPct val="120000"/>
              </a:lnSpc>
              <a:buNone/>
            </a:pPr>
            <a:r>
              <a:rPr lang="en-GB" dirty="0">
                <a:latin typeface="Tahoma" panose="020B0604030504040204" pitchFamily="34" charset="0"/>
                <a:ea typeface="Tahoma" panose="020B0604030504040204" pitchFamily="34" charset="0"/>
                <a:cs typeface="Tahoma" panose="020B0604030504040204" pitchFamily="34" charset="0"/>
              </a:rPr>
              <a:t>OrgEval addresses three interdependent levels of analysis:</a:t>
            </a:r>
          </a:p>
          <a:p>
            <a:pPr marL="0" lvl="0" indent="0">
              <a:lnSpc>
                <a:spcPct val="120000"/>
              </a:lnSpc>
              <a:buNone/>
            </a:pPr>
            <a:endParaRPr lang="en-GB" dirty="0">
              <a:latin typeface="Tahoma" panose="020B0604030504040204" pitchFamily="34" charset="0"/>
              <a:ea typeface="Tahoma" panose="020B0604030504040204" pitchFamily="34" charset="0"/>
              <a:cs typeface="Tahoma" panose="020B0604030504040204" pitchFamily="34" charset="0"/>
            </a:endParaRPr>
          </a:p>
          <a:p>
            <a:pPr lvl="1">
              <a:lnSpc>
                <a:spcPct val="120000"/>
              </a:lnSpc>
              <a:buFont typeface="Wingdings" panose="05000000000000000000" pitchFamily="2" charset="2"/>
              <a:buChar char="Ø"/>
            </a:pPr>
            <a:r>
              <a:rPr lang="en-GB" b="1" dirty="0">
                <a:latin typeface="Tahoma" panose="020B0604030504040204" pitchFamily="34" charset="0"/>
                <a:ea typeface="Tahoma" panose="020B0604030504040204" pitchFamily="34" charset="0"/>
                <a:cs typeface="Tahoma" panose="020B0604030504040204" pitchFamily="34" charset="0"/>
              </a:rPr>
              <a:t>Global strategic level </a:t>
            </a:r>
            <a:r>
              <a:rPr lang="en-GB" dirty="0">
                <a:latin typeface="Tahoma" panose="020B0604030504040204" pitchFamily="34" charset="0"/>
                <a:ea typeface="Tahoma" panose="020B0604030504040204" pitchFamily="34" charset="0"/>
                <a:cs typeface="Tahoma" panose="020B0604030504040204" pitchFamily="34" charset="0"/>
              </a:rPr>
              <a:t>– considering ECW's place in the evolving EiEPC ecosystem, and the extent to which ECW is fulfilling its original ambitions. </a:t>
            </a:r>
          </a:p>
          <a:p>
            <a:pPr lvl="1">
              <a:lnSpc>
                <a:spcPct val="120000"/>
              </a:lnSpc>
              <a:buFont typeface="Wingdings" panose="05000000000000000000" pitchFamily="2" charset="2"/>
              <a:buChar char="Ø"/>
            </a:pPr>
            <a:r>
              <a:rPr lang="en-GB" b="1" dirty="0">
                <a:latin typeface="Tahoma" panose="020B0604030504040204" pitchFamily="34" charset="0"/>
                <a:ea typeface="Tahoma" panose="020B0604030504040204" pitchFamily="34" charset="0"/>
                <a:cs typeface="Tahoma" panose="020B0604030504040204" pitchFamily="34" charset="0"/>
              </a:rPr>
              <a:t>Organisational and institutional level (organisational fitness</a:t>
            </a:r>
            <a:r>
              <a:rPr lang="en-GB" dirty="0">
                <a:latin typeface="Tahoma" panose="020B0604030504040204" pitchFamily="34" charset="0"/>
                <a:ea typeface="Tahoma" panose="020B0604030504040204" pitchFamily="34" charset="0"/>
                <a:cs typeface="Tahoma" panose="020B0604030504040204" pitchFamily="34" charset="0"/>
              </a:rPr>
              <a:t>) – how well ECW as an organisation is configured both to deliver on its global and country-level strategic ambitions (linked to ECW's chosen core functions) and to ensure continuing effectiveness, efficiency and sustainability in the delivery of its chosen instruments. </a:t>
            </a:r>
          </a:p>
          <a:p>
            <a:pPr lvl="1">
              <a:lnSpc>
                <a:spcPct val="120000"/>
              </a:lnSpc>
              <a:buFont typeface="Wingdings" panose="05000000000000000000" pitchFamily="2" charset="2"/>
              <a:buChar char="Ø"/>
            </a:pPr>
            <a:r>
              <a:rPr lang="en-GB" b="1" dirty="0">
                <a:latin typeface="Tahoma" panose="020B0604030504040204" pitchFamily="34" charset="0"/>
                <a:ea typeface="Tahoma" panose="020B0604030504040204" pitchFamily="34" charset="0"/>
                <a:cs typeface="Tahoma" panose="020B0604030504040204" pitchFamily="34" charset="0"/>
              </a:rPr>
              <a:t>Operational level </a:t>
            </a:r>
            <a:r>
              <a:rPr lang="en-GB" dirty="0">
                <a:latin typeface="Tahoma" panose="020B0604030504040204" pitchFamily="34" charset="0"/>
                <a:ea typeface="Tahoma" panose="020B0604030504040204" pitchFamily="34" charset="0"/>
                <a:cs typeface="Tahoma" panose="020B0604030504040204" pitchFamily="34" charset="0"/>
              </a:rPr>
              <a:t>– including recommendations about optimising configuration and deployment of ECW modalities and instruments. </a:t>
            </a:r>
          </a:p>
          <a:p>
            <a:pPr lvl="1">
              <a:lnSpc>
                <a:spcPct val="120000"/>
              </a:lnSpc>
              <a:buFont typeface="Wingdings" panose="05000000000000000000" pitchFamily="2" charset="2"/>
              <a:buChar char="Ø"/>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lvl="0" indent="0">
              <a:lnSpc>
                <a:spcPct val="120000"/>
              </a:lnSpc>
              <a:buNone/>
            </a:pPr>
            <a:r>
              <a:rPr lang="en-GB" dirty="0">
                <a:latin typeface="Tahoma" panose="020B0604030504040204" pitchFamily="34" charset="0"/>
                <a:ea typeface="Tahoma" panose="020B0604030504040204" pitchFamily="34" charset="0"/>
                <a:cs typeface="Tahoma" panose="020B0604030504040204" pitchFamily="34" charset="0"/>
              </a:rPr>
              <a:t>We thus see organisational fitness as the meso-level of enquiry – considering how the locations, structures, systems, staffing, culture and procedures of ECW serve (a) the front-line day-to-day implementation of its operational modalities and (b) ECW's place in, and contributions to, the global EiEPC architecture, and to systemic strengthening at both global and country levels – see Organisational Fitness diagram.</a:t>
            </a:r>
          </a:p>
        </p:txBody>
      </p:sp>
      <p:sp>
        <p:nvSpPr>
          <p:cNvPr id="5" name="Slide Number Placeholder 4"/>
          <p:cNvSpPr>
            <a:spLocks noGrp="1"/>
          </p:cNvSpPr>
          <p:nvPr>
            <p:ph type="sldNum" sz="quarter" idx="12"/>
          </p:nvPr>
        </p:nvSpPr>
        <p:spPr/>
        <p:txBody>
          <a:bodyPr/>
          <a:lstStyle/>
          <a:p>
            <a:fld id="{BBE41127-3D30-4731-8800-3B0F2619CBBC}" type="slidenum">
              <a:rPr lang="en-GB" smtClean="0"/>
              <a:t>7</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43869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9149080"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Organisational Fitness Framework</a:t>
            </a:r>
          </a:p>
        </p:txBody>
      </p:sp>
      <p:sp>
        <p:nvSpPr>
          <p:cNvPr id="3" name="Content Placeholder 2"/>
          <p:cNvSpPr>
            <a:spLocks noGrp="1"/>
          </p:cNvSpPr>
          <p:nvPr>
            <p:ph idx="1"/>
          </p:nvPr>
        </p:nvSpPr>
        <p:spPr>
          <a:xfrm>
            <a:off x="1216660" y="975938"/>
            <a:ext cx="8229600" cy="5145435"/>
          </a:xfrm>
        </p:spPr>
        <p:txBody>
          <a:bodyPr>
            <a:normAutofit/>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 </a:t>
            </a:r>
          </a:p>
        </p:txBody>
      </p:sp>
      <p:sp>
        <p:nvSpPr>
          <p:cNvPr id="5" name="Slide Number Placeholder 4"/>
          <p:cNvSpPr>
            <a:spLocks noGrp="1"/>
          </p:cNvSpPr>
          <p:nvPr>
            <p:ph type="sldNum" sz="quarter" idx="12"/>
          </p:nvPr>
        </p:nvSpPr>
        <p:spPr/>
        <p:txBody>
          <a:bodyPr/>
          <a:lstStyle/>
          <a:p>
            <a:fld id="{BBE41127-3D30-4731-8800-3B0F2619CBBC}" type="slidenum">
              <a:rPr lang="en-GB" smtClean="0"/>
              <a:t>8</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288" y="991410"/>
            <a:ext cx="9716661" cy="5429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0512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720" y="346647"/>
            <a:ext cx="9496552" cy="634082"/>
          </a:xfrm>
        </p:spPr>
        <p:txBody>
          <a:bodyPr>
            <a:normAutofit fontScale="90000"/>
          </a:bodyPr>
          <a:lstStyle/>
          <a:p>
            <a:r>
              <a:rPr lang="en-GB" b="1" dirty="0">
                <a:solidFill>
                  <a:srgbClr val="3B4A6A"/>
                </a:solidFill>
                <a:latin typeface="Tahoma" panose="020B0604030504040204" pitchFamily="34" charset="0"/>
                <a:ea typeface="Tahoma" panose="020B0604030504040204" pitchFamily="34" charset="0"/>
                <a:cs typeface="Tahoma" panose="020B0604030504040204" pitchFamily="34" charset="0"/>
              </a:rPr>
              <a:t>Organisational Fitness links to ToC</a:t>
            </a:r>
          </a:p>
        </p:txBody>
      </p:sp>
      <p:sp>
        <p:nvSpPr>
          <p:cNvPr id="3" name="Content Placeholder 2"/>
          <p:cNvSpPr>
            <a:spLocks noGrp="1"/>
          </p:cNvSpPr>
          <p:nvPr>
            <p:ph idx="1"/>
          </p:nvPr>
        </p:nvSpPr>
        <p:spPr>
          <a:xfrm>
            <a:off x="838200" y="980729"/>
            <a:ext cx="8869172" cy="5145435"/>
          </a:xfrm>
        </p:spPr>
        <p:txBody>
          <a:bodyPr>
            <a:normAutofit/>
          </a:bodyPr>
          <a:lstStyle/>
          <a:p>
            <a:pPr marL="0" indent="0">
              <a:buNone/>
            </a:pPr>
            <a:r>
              <a:rPr lang="en-GB" sz="3200" dirty="0">
                <a:latin typeface="Tahoma" panose="020B0604030504040204" pitchFamily="34" charset="0"/>
                <a:ea typeface="Tahoma" panose="020B0604030504040204" pitchFamily="34" charset="0"/>
                <a:cs typeface="Tahoma" panose="020B0604030504040204" pitchFamily="34" charset="0"/>
              </a:rPr>
              <a:t> </a:t>
            </a:r>
          </a:p>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OrgEval theory of change is set up to investigate the key dimensions of organisational fitness</a:t>
            </a:r>
          </a:p>
          <a:p>
            <a:pPr marL="447675" indent="-447675">
              <a:lnSpc>
                <a:spcPct val="100000"/>
              </a:lnSpc>
              <a:buFont typeface="Wingdings" panose="05000000000000000000" pitchFamily="2" charset="2"/>
              <a:buChar char="Ø"/>
            </a:pPr>
            <a:r>
              <a:rPr lang="en-GB" dirty="0">
                <a:latin typeface="Tahoma" panose="020B0604030504040204" pitchFamily="34" charset="0"/>
                <a:ea typeface="Tahoma" panose="020B0604030504040204" pitchFamily="34" charset="0"/>
                <a:cs typeface="Tahoma" panose="020B0604030504040204" pitchFamily="34" charset="0"/>
              </a:rPr>
              <a:t>ToC assumptions focus on success factors for ECW performance (next two slides)</a:t>
            </a:r>
          </a:p>
        </p:txBody>
      </p:sp>
      <p:sp>
        <p:nvSpPr>
          <p:cNvPr id="5" name="Slide Number Placeholder 4"/>
          <p:cNvSpPr>
            <a:spLocks noGrp="1"/>
          </p:cNvSpPr>
          <p:nvPr>
            <p:ph type="sldNum" sz="quarter" idx="12"/>
          </p:nvPr>
        </p:nvSpPr>
        <p:spPr/>
        <p:txBody>
          <a:bodyPr/>
          <a:lstStyle/>
          <a:p>
            <a:fld id="{BBE41127-3D30-4731-8800-3B0F2619CBBC}" type="slidenum">
              <a:rPr lang="en-GB" smtClean="0"/>
              <a:t>9</a:t>
            </a:fld>
            <a:endParaRPr lang="en-GB" dirty="0"/>
          </a:p>
        </p:txBody>
      </p:sp>
      <p:sp>
        <p:nvSpPr>
          <p:cNvPr id="6" name="Date Placeholder 5"/>
          <p:cNvSpPr>
            <a:spLocks noGrp="1"/>
          </p:cNvSpPr>
          <p:nvPr>
            <p:ph type="dt" sz="half" idx="10"/>
          </p:nvPr>
        </p:nvSpPr>
        <p:spPr/>
        <p:txBody>
          <a:bodyPr/>
          <a:lstStyle/>
          <a:p>
            <a:r>
              <a:rPr lang="en-US" dirty="0"/>
              <a:t>17 March 2022</a:t>
            </a:r>
            <a:endParaRPr lang="en-GB" dirty="0"/>
          </a:p>
        </p:txBody>
      </p:sp>
      <p:pic>
        <p:nvPicPr>
          <p:cNvPr id="9" name="Picture 2" descr="\\mok-filestore\main\Users\Office Documents\Website\Branding 2015\CMYK versions - for print\JPGs - 300dpi\Mokoro-logo_FullColour-onWh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365125"/>
            <a:ext cx="1625984" cy="745864"/>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3"/>
          <p:cNvSpPr>
            <a:spLocks noGrp="1"/>
          </p:cNvSpPr>
          <p:nvPr>
            <p:ph type="ftr" sz="quarter" idx="11"/>
          </p:nvPr>
        </p:nvSpPr>
        <p:spPr>
          <a:xfrm>
            <a:off x="3339163" y="6367031"/>
            <a:ext cx="5251863" cy="365125"/>
          </a:xfrm>
        </p:spPr>
        <p:txBody>
          <a:bodyPr/>
          <a:lstStyle/>
          <a:p>
            <a:r>
              <a:rPr lang="en-US" dirty="0"/>
              <a:t>Organisational Evaluation of ECW - presentation of Inception Report to ExCom</a:t>
            </a:r>
            <a:endParaRPr lang="en-GB" dirty="0"/>
          </a:p>
        </p:txBody>
      </p:sp>
    </p:spTree>
    <p:extLst>
      <p:ext uri="{BB962C8B-B14F-4D97-AF65-F5344CB8AC3E}">
        <p14:creationId xmlns:p14="http://schemas.microsoft.com/office/powerpoint/2010/main" val="1421128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3610</TotalTime>
  <Words>2784</Words>
  <Application>Microsoft Office PowerPoint</Application>
  <PresentationFormat>Widescreen</PresentationFormat>
  <Paragraphs>294</Paragraphs>
  <Slides>22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Narrow</vt:lpstr>
      <vt:lpstr>Calibri</vt:lpstr>
      <vt:lpstr>Calibri Light</vt:lpstr>
      <vt:lpstr>Symbol</vt:lpstr>
      <vt:lpstr>Tahoma</vt:lpstr>
      <vt:lpstr>Wingdings</vt:lpstr>
      <vt:lpstr>Office Theme</vt:lpstr>
      <vt:lpstr>Organisational Evaluation of ECW Overview of Inception Report  </vt:lpstr>
      <vt:lpstr>Role and focus of Inception Report</vt:lpstr>
      <vt:lpstr>Evaluation scope</vt:lpstr>
      <vt:lpstr>TOR - objectives</vt:lpstr>
      <vt:lpstr>Inception phase work</vt:lpstr>
      <vt:lpstr>Main elements of methodology</vt:lpstr>
      <vt:lpstr>Levels of analysis</vt:lpstr>
      <vt:lpstr>Organisational Fitness Framework</vt:lpstr>
      <vt:lpstr>Organisational Fitness links to ToC</vt:lpstr>
      <vt:lpstr>ECW OrgEval Theory of Change</vt:lpstr>
      <vt:lpstr>Theory of Change Assumptions</vt:lpstr>
      <vt:lpstr>EQs and evaluation matrix</vt:lpstr>
      <vt:lpstr>Key Question 1: How relevant and coherent is the role of ECW as the global fund for education in emergencies and protracted crises (EiEPC)?</vt:lpstr>
      <vt:lpstr>Key Question 2: To what extent is ECW fulfilling the core functions and achieving the systemic outcomes set out in its strategy?</vt:lpstr>
      <vt:lpstr>Key Question 3: What are the main factors that explain the successes and limitations of ECW's performance?</vt:lpstr>
      <vt:lpstr>Key Question 4: How can ECW strengthen its positioning and performance over the next strategic period?</vt:lpstr>
      <vt:lpstr>Gender and Equity Approach</vt:lpstr>
      <vt:lpstr>Data Collection</vt:lpstr>
      <vt:lpstr>Timetable</vt:lpstr>
      <vt:lpstr>Emerging Issues – for review (1)</vt:lpstr>
      <vt:lpstr>Emerging Issues – for review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UNICEF Zimbabwe Education Evaluation Inception Mission Harare, 31 July 2017</dc:title>
  <dc:creator>Stephen Lister;Christine Fenning</dc:creator>
  <cp:lastModifiedBy>Natalie Khraino</cp:lastModifiedBy>
  <cp:revision>59</cp:revision>
  <dcterms:created xsi:type="dcterms:W3CDTF">2017-07-26T09:12:00Z</dcterms:created>
  <dcterms:modified xsi:type="dcterms:W3CDTF">2022-03-17T12:11:02Z</dcterms:modified>
</cp:coreProperties>
</file>