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57" r:id="rId5"/>
    <p:sldId id="261" r:id="rId6"/>
    <p:sldId id="262" r:id="rId7"/>
    <p:sldId id="263" r:id="rId8"/>
    <p:sldId id="265" r:id="rId9"/>
    <p:sldId id="282" r:id="rId10"/>
    <p:sldId id="267" r:id="rId11"/>
    <p:sldId id="268" r:id="rId12"/>
    <p:sldId id="269" r:id="rId13"/>
    <p:sldId id="270" r:id="rId14"/>
    <p:sldId id="271" r:id="rId15"/>
    <p:sldId id="273" r:id="rId16"/>
    <p:sldId id="275" r:id="rId17"/>
    <p:sldId id="278" r:id="rId18"/>
    <p:sldId id="283" r:id="rId19"/>
    <p:sldId id="281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mic Sans MS" panose="030F0902030302020204" pitchFamily="66" charset="0"/>
      <p:regular r:id="rId26"/>
      <p:bold r:id="rId27"/>
      <p:italic r:id="rId28"/>
      <p:boldItalic r:id="rId29"/>
    </p:embeddedFont>
    <p:embeddedFont>
      <p:font typeface="Ultra" panose="02060505000000020004" pitchFamily="18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h/z5dnZ4XhNQ1NpkOW4kEsviwcy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81E00B-A1BC-42F6-50B2-39CF3B0FE95F}" name="Jelena Borak" initials="JB" userId="S::jborak@unicef.org::f55908c6-6e30-4830-a3d9-a058f362b64b" providerId="AD"/>
  <p188:author id="{4A7C8B36-CDF0-CFAE-6D0C-38588BB39EB7}" name="Anouk Desgroseilliers" initials="AD" userId="S::adesgroseilliers@unicef.org::7b1f6959-812e-4897-9611-ff7899d35835" providerId="AD"/>
  <p188:author id="{1FEE20F9-5EE9-2FA2-0131-3980630C92C2}" name="Estefania Jimenez Perez" initials="EP" userId="S::esjimenez@unicef.org::ad2fdb54-b118-40b8-ba78-fd1aab1050a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4C"/>
    <a:srgbClr val="FF7900"/>
    <a:srgbClr val="06B6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B4CAF4-E59F-B2EF-D199-A9FC58439C08}" v="555" dt="2022-07-18T22:16:25.215"/>
    <p1510:client id="{06F21146-D0E4-D2BF-6966-E1026F923ABF}" v="49" dt="2022-07-18T21:38:39.987"/>
    <p1510:client id="{1433CF7F-3DE7-18F9-2CF3-CB6600EE59A1}" v="2" dt="2022-07-19T00:22:46.775"/>
    <p1510:client id="{2EC464AE-3D1D-5749-B792-020B5A70EA5E}" v="3943" dt="2022-07-19T00:32:30.492"/>
    <p1510:client id="{3933BE7E-DA56-368C-A8F8-AFBD24F40B09}" v="3" dt="2022-07-19T00:17:34.662"/>
    <p1510:client id="{4D3DC21F-5E9C-1EC6-30C3-1CBF7EDFA518}" v="10" dt="2022-07-18T18:27:51.345"/>
    <p1510:client id="{653B87B9-5E6B-80E1-442F-4D350615453C}" v="350" dt="2022-07-19T00:10:42.783"/>
    <p1510:client id="{8376B247-0CE2-DC63-A396-23E6B127F98C}" v="93" dt="2022-07-19T00:23:57.769"/>
    <p1510:client id="{AC6AD16F-7C3D-B69B-F854-894649B6E026}" v="210" dt="2022-07-18T21:01:04.885"/>
    <p1510:client id="{AE47E119-39BD-9735-E458-1CA7487C4B43}" v="1" dt="2022-07-18T23:53:32.505"/>
    <p1510:client id="{B4D88B77-C8E9-239C-7736-84C5F90731E2}" v="71" dt="2022-07-18T23:50:45.239"/>
    <p1510:client id="{C300BD77-EAF0-1437-DFD7-5417993182B3}" v="25" dt="2022-07-18T19:10:36.255"/>
    <p1510:client id="{C89177D4-8926-2323-06E3-B79F6BACAF41}" v="93" dt="2022-07-18T04:55:15.303"/>
    <p1510:client id="{D2AD6A92-ADE8-EB95-A079-065108645E0B}" v="2" dt="2022-07-18T21:09:03.382"/>
    <p1510:client id="{DAFEAE92-561A-C212-2AD2-5E837DF1CA12}" v="3" dt="2022-07-19T00:34:27.590"/>
    <p1510:client id="{F51403FB-33EA-5094-46B7-20BC267C12D8}" v="312" dt="2022-07-18T22:07:10.001"/>
    <p1510:client id="{FD8E7FA0-C0B1-1131-633C-1F12876BD001}" v="8" dt="2022-07-18T18:08:32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9184"/>
  </p:normalViewPr>
  <p:slideViewPr>
    <p:cSldViewPr snapToGrid="0">
      <p:cViewPr varScale="1">
        <p:scale>
          <a:sx n="100" d="100"/>
          <a:sy n="100" d="100"/>
        </p:scale>
        <p:origin x="154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stories@un-ecw.or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15000"/>
              </a:lnSpc>
            </a:pPr>
            <a:endParaRPr lang="en-US" sz="1100" dirty="0">
              <a:latin typeface="Arial"/>
              <a:ea typeface="Arial"/>
              <a:cs typeface="Arial"/>
            </a:endParaRPr>
          </a:p>
        </p:txBody>
      </p:sp>
      <p:sp>
        <p:nvSpPr>
          <p:cNvPr id="249" name="Google Shape;2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262" name="Google Shape;2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3c50419f0e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55600">
              <a:buClr>
                <a:srgbClr val="00B4AC"/>
              </a:buClr>
              <a:buSzPts val="2000"/>
              <a:buFont typeface="Calibri"/>
              <a:buChar char="●"/>
            </a:pPr>
            <a:endParaRPr lang="en-US" dirty="0"/>
          </a:p>
        </p:txBody>
      </p:sp>
      <p:sp>
        <p:nvSpPr>
          <p:cNvPr id="273" name="Google Shape;273;g13c50419f0e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345c54e369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(Jelena Leading)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>
              <a:lnSpc>
                <a:spcPct val="115000"/>
              </a:lnSpc>
              <a:buClr>
                <a:schemeClr val="dk1"/>
              </a:buClr>
              <a:buSzPts val="1100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Mention ECW's Exposure Page (which gets 50k views each month) and stories featured on ECW website… Browse past stories, mention IPS partnership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1345c54e36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c50419f0e_0_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 b="1"/>
              <a:t>(Jelena Leading)</a:t>
            </a:r>
            <a:endParaRPr lang="en-US" sz="1100" b="1">
              <a:latin typeface="Arial"/>
              <a:cs typeface="Arial"/>
              <a:sym typeface="Arial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latin typeface="Arial"/>
                <a:ea typeface="Arial"/>
                <a:cs typeface="Arial"/>
                <a:sym typeface="Arial"/>
              </a:rPr>
              <a:t>CHECKLIST</a:t>
            </a:r>
            <a:endParaRPr lang="en-US" sz="1100" b="1">
              <a:latin typeface="Arial"/>
              <a:ea typeface="Arial"/>
              <a:cs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importance of high-res photos + visual assets (high-resolution, when possible, clear photo credits, etc.)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videos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Quotes from beneficiaries/partners (with accompanying photo)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ECW investment mention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Call for Stories – stress that we will provide visibility on the new ECW website (human stories page and country pages) as well as on our social channels.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Mention the </a:t>
            </a: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stories@un-ecw.org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email address for submitting potential stories + visual assets to ECW Comms Team.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15000"/>
              </a:lnSpc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Ethical Imagery Reminder (refer to Visibility Guidance Note) 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13c50419f0e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3d10e84e5f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8" name="Google Shape;318;g13d10e84e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3d10e84e5f_6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417" name="Google Shape;417;g13d10e84e5f_6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3c50419f0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13c50419f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3c50419f0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13c50419f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9992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5" name="Google Shape;49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345c54e369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en-US" sz="1100" dirty="0">
              <a:latin typeface="Arial"/>
              <a:ea typeface="Arial"/>
              <a:cs typeface="Arial"/>
            </a:endParaRPr>
          </a:p>
        </p:txBody>
      </p:sp>
      <p:sp>
        <p:nvSpPr>
          <p:cNvPr id="149" name="Google Shape;149;g1345c54e36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3a1c156659_0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162" name="Google Shape;162;g13a1c15665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3c50419f0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3c50419f0e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Clr>
                <a:schemeClr val="dk1"/>
              </a:buClr>
            </a:pPr>
            <a:endParaRPr lang="en-US" dirty="0"/>
          </a:p>
        </p:txBody>
      </p:sp>
      <p:sp>
        <p:nvSpPr>
          <p:cNvPr id="183" name="Google Shape;183;g13c50419f0e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3c50419f0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3c50419f0e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/>
              <a:t>Campaign assets and highlights so far (and what's to come...)</a:t>
            </a:r>
          </a:p>
        </p:txBody>
      </p:sp>
      <p:sp>
        <p:nvSpPr>
          <p:cNvPr id="206" name="Google Shape;206;g13c50419f0e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3c50419f0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3c50419f0e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</p:txBody>
      </p:sp>
      <p:sp>
        <p:nvSpPr>
          <p:cNvPr id="214" name="Google Shape;214;g13c50419f0e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3c50419f0e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3c50419f0e_0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endParaRPr lang="en-US" b="1" dirty="0"/>
          </a:p>
        </p:txBody>
      </p:sp>
      <p:sp>
        <p:nvSpPr>
          <p:cNvPr id="235" name="Google Shape;235;g13c50419f0e_0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3c50419f0e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3c50419f0e_0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endParaRPr lang="en-US" b="1" dirty="0"/>
          </a:p>
        </p:txBody>
      </p:sp>
      <p:sp>
        <p:nvSpPr>
          <p:cNvPr id="235" name="Google Shape;235;g13c50419f0e_0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383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 txBox="1">
            <a:spLocks noGrp="1"/>
          </p:cNvSpPr>
          <p:nvPr>
            <p:ph type="ctrTitle"/>
          </p:nvPr>
        </p:nvSpPr>
        <p:spPr>
          <a:xfrm>
            <a:off x="1524000" y="15795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subTitle" idx="1"/>
          </p:nvPr>
        </p:nvSpPr>
        <p:spPr>
          <a:xfrm>
            <a:off x="1524000" y="40592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_Blank">
  <p:cSld name="9_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1"/>
          <p:cNvSpPr>
            <a:spLocks noGrp="1"/>
          </p:cNvSpPr>
          <p:nvPr>
            <p:ph type="pic" idx="2"/>
          </p:nvPr>
        </p:nvSpPr>
        <p:spPr>
          <a:xfrm>
            <a:off x="5334000" y="3602736"/>
            <a:ext cx="6858000" cy="3255264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1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body" idx="1"/>
          </p:nvPr>
        </p:nvSpPr>
        <p:spPr>
          <a:xfrm>
            <a:off x="519953" y="123504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>
            <a:spLocks noGrp="1"/>
          </p:cNvSpPr>
          <p:nvPr>
            <p:ph type="pic" idx="3"/>
          </p:nvPr>
        </p:nvSpPr>
        <p:spPr>
          <a:xfrm>
            <a:off x="5334000" y="0"/>
            <a:ext cx="3380232" cy="3511296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1"/>
          <p:cNvSpPr>
            <a:spLocks noGrp="1"/>
          </p:cNvSpPr>
          <p:nvPr>
            <p:ph type="pic" idx="4"/>
          </p:nvPr>
        </p:nvSpPr>
        <p:spPr>
          <a:xfrm>
            <a:off x="8811768" y="0"/>
            <a:ext cx="3380232" cy="3511296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31"/>
          <p:cNvSpPr txBox="1">
            <a:spLocks noGrp="1"/>
          </p:cNvSpPr>
          <p:nvPr>
            <p:ph type="body" idx="5"/>
          </p:nvPr>
        </p:nvSpPr>
        <p:spPr>
          <a:xfrm>
            <a:off x="519953" y="1801813"/>
            <a:ext cx="4243324" cy="412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59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628"/>
              </a:buClr>
              <a:buSzPts val="1690"/>
              <a:buFont typeface="Arial"/>
              <a:buChar char="•"/>
              <a:defRPr sz="1300" b="0" i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Blank">
  <p:cSld name="5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>
            <a:off x="519953" y="123504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2"/>
          </p:nvPr>
        </p:nvSpPr>
        <p:spPr>
          <a:xfrm>
            <a:off x="520700" y="1801813"/>
            <a:ext cx="4243324" cy="412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0" i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>
            <a:spLocks noGrp="1"/>
          </p:cNvSpPr>
          <p:nvPr>
            <p:ph type="chart" idx="3"/>
          </p:nvPr>
        </p:nvSpPr>
        <p:spPr>
          <a:xfrm>
            <a:off x="5815013" y="630238"/>
            <a:ext cx="5953125" cy="563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Blank">
  <p:cSld name="10_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>
            <a:off x="519953" y="123504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>
            <a:spLocks noGrp="1"/>
          </p:cNvSpPr>
          <p:nvPr>
            <p:ph type="chart" idx="2"/>
          </p:nvPr>
        </p:nvSpPr>
        <p:spPr>
          <a:xfrm>
            <a:off x="5815013" y="630238"/>
            <a:ext cx="5953125" cy="563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body" idx="3"/>
          </p:nvPr>
        </p:nvSpPr>
        <p:spPr>
          <a:xfrm>
            <a:off x="519953" y="1801813"/>
            <a:ext cx="4243324" cy="412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59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628"/>
              </a:buClr>
              <a:buSzPts val="1690"/>
              <a:buFont typeface="Arial"/>
              <a:buChar char="•"/>
              <a:defRPr sz="1300" b="0" i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34"/>
          <p:cNvSpPr txBox="1"/>
          <p:nvPr/>
        </p:nvSpPr>
        <p:spPr>
          <a:xfrm>
            <a:off x="519953" y="802842"/>
            <a:ext cx="34783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1E1E1E"/>
                </a:solidFill>
                <a:latin typeface="Arial"/>
                <a:ea typeface="Arial"/>
                <a:cs typeface="Arial"/>
                <a:sym typeface="Arial"/>
              </a:rPr>
              <a:t>Our Team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4"/>
          <p:cNvSpPr/>
          <p:nvPr/>
        </p:nvSpPr>
        <p:spPr>
          <a:xfrm>
            <a:off x="1111508" y="1792941"/>
            <a:ext cx="2743200" cy="27432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005E9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4"/>
          <p:cNvSpPr/>
          <p:nvPr/>
        </p:nvSpPr>
        <p:spPr>
          <a:xfrm>
            <a:off x="4778073" y="1792941"/>
            <a:ext cx="2743200" cy="27432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005E9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34"/>
          <p:cNvSpPr/>
          <p:nvPr/>
        </p:nvSpPr>
        <p:spPr>
          <a:xfrm>
            <a:off x="8444638" y="1792941"/>
            <a:ext cx="2743200" cy="27432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005E9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4"/>
          <p:cNvSpPr/>
          <p:nvPr/>
        </p:nvSpPr>
        <p:spPr>
          <a:xfrm>
            <a:off x="2165553" y="4870519"/>
            <a:ext cx="6351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4"/>
          <p:cNvSpPr/>
          <p:nvPr/>
        </p:nvSpPr>
        <p:spPr>
          <a:xfrm>
            <a:off x="5832118" y="4870519"/>
            <a:ext cx="6351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4"/>
          <p:cNvSpPr/>
          <p:nvPr/>
        </p:nvSpPr>
        <p:spPr>
          <a:xfrm>
            <a:off x="9498683" y="4870519"/>
            <a:ext cx="6351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4792" y="6202677"/>
            <a:ext cx="1166442" cy="417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Blank">
  <p:cSld name="4_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5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35"/>
          <p:cNvSpPr txBox="1">
            <a:spLocks noGrp="1"/>
          </p:cNvSpPr>
          <p:nvPr>
            <p:ph type="title"/>
          </p:nvPr>
        </p:nvSpPr>
        <p:spPr>
          <a:xfrm>
            <a:off x="859422" y="1122128"/>
            <a:ext cx="1963825" cy="631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5"/>
          <p:cNvSpPr txBox="1">
            <a:spLocks noGrp="1"/>
          </p:cNvSpPr>
          <p:nvPr>
            <p:ph type="body" idx="1"/>
          </p:nvPr>
        </p:nvSpPr>
        <p:spPr>
          <a:xfrm>
            <a:off x="619693" y="1851025"/>
            <a:ext cx="697043" cy="358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35"/>
          <p:cNvSpPr txBox="1">
            <a:spLocks noGrp="1"/>
          </p:cNvSpPr>
          <p:nvPr>
            <p:ph type="body" idx="2"/>
          </p:nvPr>
        </p:nvSpPr>
        <p:spPr>
          <a:xfrm>
            <a:off x="1421666" y="1925977"/>
            <a:ext cx="3838575" cy="3515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9" name="Google Shape;99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4792" y="6202677"/>
            <a:ext cx="1166442" cy="417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3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ctrTitle"/>
          </p:nvPr>
        </p:nvSpPr>
        <p:spPr>
          <a:xfrm>
            <a:off x="1524000" y="15795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subTitle" idx="1"/>
          </p:nvPr>
        </p:nvSpPr>
        <p:spPr>
          <a:xfrm>
            <a:off x="1524000" y="40592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2" name="Google Shape;2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4792" y="6202677"/>
            <a:ext cx="1166443" cy="417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ctrTitle"/>
          </p:nvPr>
        </p:nvSpPr>
        <p:spPr>
          <a:xfrm>
            <a:off x="1524000" y="15795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ubTitle" idx="1"/>
          </p:nvPr>
        </p:nvSpPr>
        <p:spPr>
          <a:xfrm>
            <a:off x="1524000" y="40592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25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ctrTitle"/>
          </p:nvPr>
        </p:nvSpPr>
        <p:spPr>
          <a:xfrm>
            <a:off x="1524000" y="15795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subTitle" idx="1"/>
          </p:nvPr>
        </p:nvSpPr>
        <p:spPr>
          <a:xfrm>
            <a:off x="1524000" y="40592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26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519953" y="123504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3"/>
          </p:nvPr>
        </p:nvSpPr>
        <p:spPr>
          <a:xfrm>
            <a:off x="520700" y="1801813"/>
            <a:ext cx="4243324" cy="412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0" i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Blank">
  <p:cSld name="7_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27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1"/>
          </p:nvPr>
        </p:nvSpPr>
        <p:spPr>
          <a:xfrm>
            <a:off x="519953" y="123504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3"/>
          </p:nvPr>
        </p:nvSpPr>
        <p:spPr>
          <a:xfrm>
            <a:off x="520700" y="1801813"/>
            <a:ext cx="4243324" cy="412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59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628"/>
              </a:buClr>
              <a:buSzPts val="1690"/>
              <a:buFont typeface="Arial"/>
              <a:buChar char="•"/>
              <a:defRPr sz="1300" b="0" i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Blank">
  <p:cSld name="8_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>
            <a:spLocks noGrp="1"/>
          </p:cNvSpPr>
          <p:nvPr>
            <p:ph type="pic" idx="2"/>
          </p:nvPr>
        </p:nvSpPr>
        <p:spPr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28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1"/>
          </p:nvPr>
        </p:nvSpPr>
        <p:spPr>
          <a:xfrm>
            <a:off x="7407770" y="123504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3"/>
          </p:nvPr>
        </p:nvSpPr>
        <p:spPr>
          <a:xfrm>
            <a:off x="7408517" y="1801813"/>
            <a:ext cx="4243324" cy="412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59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628"/>
              </a:buClr>
              <a:buSzPts val="1690"/>
              <a:buFont typeface="Arial"/>
              <a:buChar char="•"/>
              <a:defRPr sz="1300" b="0" i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">
  <p:cSld name="2_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>
            <a:spLocks noGrp="1"/>
          </p:cNvSpPr>
          <p:nvPr>
            <p:ph type="pic" idx="2"/>
          </p:nvPr>
        </p:nvSpPr>
        <p:spPr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29"/>
          <p:cNvSpPr/>
          <p:nvPr/>
        </p:nvSpPr>
        <p:spPr>
          <a:xfrm>
            <a:off x="274731" y="6190623"/>
            <a:ext cx="1034001" cy="489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body" idx="1"/>
          </p:nvPr>
        </p:nvSpPr>
        <p:spPr>
          <a:xfrm>
            <a:off x="7323089" y="123504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body" idx="3"/>
          </p:nvPr>
        </p:nvSpPr>
        <p:spPr>
          <a:xfrm>
            <a:off x="7323836" y="1801813"/>
            <a:ext cx="4408488" cy="412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0" i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Blank">
  <p:cSld name="6_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0"/>
          <p:cNvSpPr>
            <a:spLocks noGrp="1"/>
          </p:cNvSpPr>
          <p:nvPr>
            <p:ph type="pic" idx="2"/>
          </p:nvPr>
        </p:nvSpPr>
        <p:spPr>
          <a:xfrm>
            <a:off x="5334000" y="3602736"/>
            <a:ext cx="6858000" cy="3255264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30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body" idx="1"/>
          </p:nvPr>
        </p:nvSpPr>
        <p:spPr>
          <a:xfrm>
            <a:off x="519953" y="123504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3"/>
          </p:nvPr>
        </p:nvSpPr>
        <p:spPr>
          <a:xfrm>
            <a:off x="520700" y="1801813"/>
            <a:ext cx="4243324" cy="412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0" i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>
            <a:spLocks noGrp="1"/>
          </p:cNvSpPr>
          <p:nvPr>
            <p:ph type="pic" idx="4"/>
          </p:nvPr>
        </p:nvSpPr>
        <p:spPr>
          <a:xfrm>
            <a:off x="5334000" y="0"/>
            <a:ext cx="3380232" cy="3511296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30"/>
          <p:cNvSpPr>
            <a:spLocks noGrp="1"/>
          </p:cNvSpPr>
          <p:nvPr>
            <p:ph type="pic" idx="5"/>
          </p:nvPr>
        </p:nvSpPr>
        <p:spPr>
          <a:xfrm>
            <a:off x="8811768" y="0"/>
            <a:ext cx="3380232" cy="351129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hyperlink" Target="https://www.educationcannotwait.org/resource-library/visibility-guidance-note" TargetMode="External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1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5" Type="http://schemas.openxmlformats.org/officeDocument/2006/relationships/image" Target="../media/image106.jpeg"/><Relationship Id="rId10" Type="http://schemas.openxmlformats.org/officeDocument/2006/relationships/image" Target="../media/image103.pn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10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14.png"/><Relationship Id="rId21" Type="http://schemas.openxmlformats.org/officeDocument/2006/relationships/image" Target="../media/image11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23" Type="http://schemas.openxmlformats.org/officeDocument/2006/relationships/image" Target="../media/image132.emf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Relationship Id="rId22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12.svg"/><Relationship Id="rId4" Type="http://schemas.openxmlformats.org/officeDocument/2006/relationships/image" Target="../media/image134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2.svg"/><Relationship Id="rId4" Type="http://schemas.openxmlformats.org/officeDocument/2006/relationships/image" Target="../media/image140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5.png"/><Relationship Id="rId7" Type="http://schemas.openxmlformats.org/officeDocument/2006/relationships/image" Target="../media/image14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ducationcannotwait.org/about-us/ecw-logo-and-brand-guidelines" TargetMode="External"/><Relationship Id="rId5" Type="http://schemas.openxmlformats.org/officeDocument/2006/relationships/hyperlink" Target="https://www.educationcannotwait.org/resource-library/visibility-guidance-note" TargetMode="External"/><Relationship Id="rId4" Type="http://schemas.openxmlformats.org/officeDocument/2006/relationships/image" Target="../media/image146.png"/><Relationship Id="rId9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8.jpeg"/><Relationship Id="rId7" Type="http://schemas.openxmlformats.org/officeDocument/2006/relationships/image" Target="../media/image6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149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3.png"/><Relationship Id="rId39" Type="http://schemas.openxmlformats.org/officeDocument/2006/relationships/image" Target="../media/image46.png"/><Relationship Id="rId21" Type="http://schemas.openxmlformats.org/officeDocument/2006/relationships/image" Target="../media/image11.png"/><Relationship Id="rId34" Type="http://schemas.openxmlformats.org/officeDocument/2006/relationships/image" Target="../media/image41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10" Type="http://schemas.openxmlformats.org/officeDocument/2006/relationships/image" Target="../media/image19.jpeg"/><Relationship Id="rId19" Type="http://schemas.openxmlformats.org/officeDocument/2006/relationships/image" Target="../media/image28.png"/><Relationship Id="rId31" Type="http://schemas.openxmlformats.org/officeDocument/2006/relationships/image" Target="../media/image38.png"/><Relationship Id="rId4" Type="http://schemas.openxmlformats.org/officeDocument/2006/relationships/image" Target="../media/image14.jpeg"/><Relationship Id="rId9" Type="http://schemas.openxmlformats.org/officeDocument/2006/relationships/image" Target="../media/image9.png"/><Relationship Id="rId14" Type="http://schemas.openxmlformats.org/officeDocument/2006/relationships/image" Target="../media/image23.jpeg"/><Relationship Id="rId22" Type="http://schemas.openxmlformats.org/officeDocument/2006/relationships/image" Target="../media/image12.sv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8" Type="http://schemas.openxmlformats.org/officeDocument/2006/relationships/image" Target="../media/image18.png"/><Relationship Id="rId3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11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12.sv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12.svg"/><Relationship Id="rId5" Type="http://schemas.openxmlformats.org/officeDocument/2006/relationships/image" Target="../media/image60.png"/><Relationship Id="rId10" Type="http://schemas.openxmlformats.org/officeDocument/2006/relationships/image" Target="../media/image11.png"/><Relationship Id="rId4" Type="http://schemas.openxmlformats.org/officeDocument/2006/relationships/image" Target="../media/image59.png"/><Relationship Id="rId9" Type="http://schemas.openxmlformats.org/officeDocument/2006/relationships/image" Target="../media/image6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11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3.png"/><Relationship Id="rId7" Type="http://schemas.openxmlformats.org/officeDocument/2006/relationships/hyperlink" Target="https://drive.google.com/drive/u/1/folders/1ycYm8Fa6ZQOhsoEArndweSLsAvN1K0H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12.svg"/><Relationship Id="rId4" Type="http://schemas.openxmlformats.org/officeDocument/2006/relationships/image" Target="../media/image74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/>
          <p:nvPr/>
        </p:nvSpPr>
        <p:spPr>
          <a:xfrm>
            <a:off x="4975325" y="3618316"/>
            <a:ext cx="7216800" cy="2926034"/>
          </a:xfrm>
          <a:prstGeom prst="rect">
            <a:avLst/>
          </a:prstGeom>
          <a:solidFill>
            <a:srgbClr val="00B4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/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5348075" y="3785599"/>
            <a:ext cx="6471300" cy="1431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5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Visibility Guidance Webinar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93888" y="764186"/>
            <a:ext cx="6548249" cy="4990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/>
          <p:nvPr/>
        </p:nvSpPr>
        <p:spPr>
          <a:xfrm>
            <a:off x="-7662" y="6313218"/>
            <a:ext cx="12207000" cy="544732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9837" y="6447130"/>
            <a:ext cx="32004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0250" y="6495147"/>
            <a:ext cx="320040" cy="22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975" y="6421963"/>
            <a:ext cx="32004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6" y="6473885"/>
            <a:ext cx="320041" cy="25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3175" y="6421963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"/>
          <p:cNvSpPr txBox="1"/>
          <p:nvPr/>
        </p:nvSpPr>
        <p:spPr>
          <a:xfrm>
            <a:off x="288750" y="6445600"/>
            <a:ext cx="1659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@EduCannotWait</a:t>
            </a: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"/>
          <p:cNvSpPr txBox="1"/>
          <p:nvPr/>
        </p:nvSpPr>
        <p:spPr>
          <a:xfrm>
            <a:off x="4083390" y="6445600"/>
            <a:ext cx="1746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@EduCannotWait</a:t>
            </a: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"/>
          <p:cNvSpPr txBox="1"/>
          <p:nvPr/>
        </p:nvSpPr>
        <p:spPr>
          <a:xfrm>
            <a:off x="2169720" y="6445600"/>
            <a:ext cx="1691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/EduCannotWait</a:t>
            </a: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"/>
          <p:cNvSpPr txBox="1"/>
          <p:nvPr/>
        </p:nvSpPr>
        <p:spPr>
          <a:xfrm>
            <a:off x="7933230" y="6445600"/>
            <a:ext cx="207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Education Cannot Wait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"/>
          <p:cNvSpPr txBox="1"/>
          <p:nvPr/>
        </p:nvSpPr>
        <p:spPr>
          <a:xfrm>
            <a:off x="10230300" y="6445600"/>
            <a:ext cx="1977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Education Cannot Wait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"/>
          <p:cNvSpPr txBox="1"/>
          <p:nvPr/>
        </p:nvSpPr>
        <p:spPr>
          <a:xfrm>
            <a:off x="4844049" y="1209154"/>
            <a:ext cx="7323000" cy="2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ctr"/>
            <a:r>
              <a:rPr lang="en-US" sz="5700" b="1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#222MillionDreams   :</a:t>
            </a:r>
            <a:endParaRPr lang="en-US" sz="5700" b="1">
              <a:solidFill>
                <a:srgbClr val="FF7900"/>
              </a:solidFill>
              <a:latin typeface="Calibri"/>
              <a:ea typeface="Calibri"/>
              <a:cs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Delivering</a:t>
            </a:r>
            <a:r>
              <a:rPr lang="en-US" sz="5000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on Our</a:t>
            </a:r>
            <a:r>
              <a:rPr lang="en-US" sz="3900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Promise</a:t>
            </a:r>
            <a:endParaRPr sz="4800">
              <a:solidFill>
                <a:srgbClr val="FF7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"/>
          <p:cNvSpPr/>
          <p:nvPr/>
        </p:nvSpPr>
        <p:spPr>
          <a:xfrm>
            <a:off x="2834675" y="3443688"/>
            <a:ext cx="8694900" cy="338700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"/>
          <p:cNvSpPr/>
          <p:nvPr/>
        </p:nvSpPr>
        <p:spPr>
          <a:xfrm rot="5400000">
            <a:off x="11368631" y="3387375"/>
            <a:ext cx="716025" cy="451350"/>
          </a:xfrm>
          <a:prstGeom prst="flowChartExtract">
            <a:avLst/>
          </a:prstGeom>
          <a:solidFill>
            <a:srgbClr val="FA7829"/>
          </a:solidFill>
          <a:ln w="9525" cap="flat" cmpd="sng">
            <a:solidFill>
              <a:srgbClr val="FA78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" name="Google Shape;122;p1" descr="Text&#10;&#10;Description automatically generated"/>
          <p:cNvPicPr preferRelativeResize="0"/>
          <p:nvPr/>
        </p:nvPicPr>
        <p:blipFill rotWithShape="1">
          <a:blip r:embed="rId9">
            <a:alphaModFix amt="6000"/>
          </a:blip>
          <a:srcRect/>
          <a:stretch/>
        </p:blipFill>
        <p:spPr>
          <a:xfrm flipH="1">
            <a:off x="10515600" y="0"/>
            <a:ext cx="1691700" cy="359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663" y="6419013"/>
            <a:ext cx="316991" cy="36576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"/>
          <p:cNvSpPr txBox="1"/>
          <p:nvPr/>
        </p:nvSpPr>
        <p:spPr>
          <a:xfrm>
            <a:off x="6052275" y="6399400"/>
            <a:ext cx="165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@EduCannotWait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"/>
          <p:cNvSpPr txBox="1"/>
          <p:nvPr/>
        </p:nvSpPr>
        <p:spPr>
          <a:xfrm>
            <a:off x="10008330" y="104994"/>
            <a:ext cx="2281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#HLFC2023</a:t>
            </a:r>
            <a:endParaRPr sz="2500" i="1">
              <a:solidFill>
                <a:srgbClr val="00B4AC"/>
              </a:solidFill>
            </a:endParaRPr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id="{DF56D28C-2FA9-E4E7-3C8C-E4D81F02FC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63917" y="1405769"/>
            <a:ext cx="592429" cy="6153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"/>
          <p:cNvSpPr txBox="1"/>
          <p:nvPr/>
        </p:nvSpPr>
        <p:spPr>
          <a:xfrm>
            <a:off x="592911" y="116003"/>
            <a:ext cx="9438000" cy="815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5400"/>
            </a:pPr>
            <a:r>
              <a:rPr lang="en-US" sz="4700">
                <a:solidFill>
                  <a:srgbClr val="06B6AC"/>
                </a:solidFill>
                <a:latin typeface="Calibri"/>
                <a:ea typeface="Calibri"/>
                <a:cs typeface="Calibri"/>
                <a:sym typeface="Calibri"/>
              </a:rPr>
              <a:t>Visibility Guidance Note </a:t>
            </a:r>
            <a:endParaRPr lang="en-US" sz="700" i="0" u="none" strike="noStrike" cap="none">
              <a:solidFill>
                <a:srgbClr val="06B6AC"/>
              </a:solidFill>
            </a:endParaRPr>
          </a:p>
        </p:txBody>
      </p:sp>
      <p:sp>
        <p:nvSpPr>
          <p:cNvPr id="254" name="Google Shape;254;p5"/>
          <p:cNvSpPr txBox="1"/>
          <p:nvPr/>
        </p:nvSpPr>
        <p:spPr>
          <a:xfrm>
            <a:off x="10030901" y="4352617"/>
            <a:ext cx="18105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"/>
          <p:cNvSpPr/>
          <p:nvPr/>
        </p:nvSpPr>
        <p:spPr>
          <a:xfrm>
            <a:off x="256081" y="231943"/>
            <a:ext cx="172800" cy="691500"/>
          </a:xfrm>
          <a:prstGeom prst="rect">
            <a:avLst/>
          </a:prstGeom>
          <a:solidFill>
            <a:srgbClr val="06B6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3">
            <a:off x="296464" y="1680359"/>
            <a:ext cx="4966109" cy="4177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8" name="Google Shape;258;p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9129" y="1830313"/>
            <a:ext cx="4966114" cy="3877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hlinkClick r:id="rId5"/>
            <a:extLst>
              <a:ext uri="{FF2B5EF4-FFF2-40B4-BE49-F238E27FC236}">
                <a16:creationId xmlns:a16="http://schemas.microsoft.com/office/drawing/2014/main" id="{016E23C5-6CCD-392A-E2AC-D618543B65EE}"/>
              </a:ext>
            </a:extLst>
          </p:cNvPr>
          <p:cNvSpPr txBox="1"/>
          <p:nvPr/>
        </p:nvSpPr>
        <p:spPr>
          <a:xfrm>
            <a:off x="9678459" y="5925463"/>
            <a:ext cx="1988045" cy="43088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06B6AC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200" b="1">
              <a:solidFill>
                <a:srgbClr val="06B6AC"/>
              </a:solidFill>
              <a:latin typeface="Calibri"/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56931E5-447F-56D0-D022-EED09B06E6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155" y="4408184"/>
            <a:ext cx="1805776" cy="1396625"/>
          </a:xfrm>
          <a:prstGeom prst="rect">
            <a:avLst/>
          </a:prstGeom>
        </p:spPr>
      </p:pic>
      <p:sp>
        <p:nvSpPr>
          <p:cNvPr id="10" name="Google Shape;130;p4">
            <a:extLst>
              <a:ext uri="{FF2B5EF4-FFF2-40B4-BE49-F238E27FC236}">
                <a16:creationId xmlns:a16="http://schemas.microsoft.com/office/drawing/2014/main" id="{1EFE0233-2D31-0B5C-83B3-A4A660F0C58C}"/>
              </a:ext>
            </a:extLst>
          </p:cNvPr>
          <p:cNvSpPr txBox="1">
            <a:spLocks/>
          </p:cNvSpPr>
          <p:nvPr/>
        </p:nvSpPr>
        <p:spPr>
          <a:xfrm>
            <a:off x="11651580" y="6485746"/>
            <a:ext cx="457200" cy="36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chemeClr val="accent6"/>
                </a:solidFill>
              </a:rPr>
              <a:pPr/>
              <a:t>10</a:t>
            </a:fld>
            <a:endParaRPr lang="en-US">
              <a:solidFill>
                <a:schemeClr val="accent6"/>
              </a:solidFill>
            </a:endParaRPr>
          </a:p>
        </p:txBody>
      </p:sp>
      <p:sp>
        <p:nvSpPr>
          <p:cNvPr id="5" name="Google Shape;281;g13c50419f0e_0_124">
            <a:extLst>
              <a:ext uri="{FF2B5EF4-FFF2-40B4-BE49-F238E27FC236}">
                <a16:creationId xmlns:a16="http://schemas.microsoft.com/office/drawing/2014/main" id="{418E1FA7-2A55-E5B4-2795-1E74720ED93D}"/>
              </a:ext>
            </a:extLst>
          </p:cNvPr>
          <p:cNvSpPr txBox="1"/>
          <p:nvPr/>
        </p:nvSpPr>
        <p:spPr>
          <a:xfrm>
            <a:off x="8393569" y="18330"/>
            <a:ext cx="372491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000" i="1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#222MillionDreams     </a:t>
            </a:r>
            <a:r>
              <a:rPr lang="en-US" sz="2000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#HLFC2023</a:t>
            </a:r>
            <a:endParaRPr sz="2000" i="1">
              <a:solidFill>
                <a:srgbClr val="FF7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CFC009AD-9D10-CF29-F9F7-9DE04CD7C3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46775" y="120690"/>
            <a:ext cx="228156" cy="2360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39;p4">
            <a:extLst>
              <a:ext uri="{FF2B5EF4-FFF2-40B4-BE49-F238E27FC236}">
                <a16:creationId xmlns:a16="http://schemas.microsoft.com/office/drawing/2014/main" id="{5AB1734A-C16E-A660-876E-CED9DB25F615}"/>
              </a:ext>
            </a:extLst>
          </p:cNvPr>
          <p:cNvSpPr/>
          <p:nvPr/>
        </p:nvSpPr>
        <p:spPr>
          <a:xfrm>
            <a:off x="372169" y="1228910"/>
            <a:ext cx="11447661" cy="4390896"/>
          </a:xfrm>
          <a:prstGeom prst="rect">
            <a:avLst/>
          </a:prstGeom>
          <a:solidFill>
            <a:srgbClr val="06B6AC">
              <a:alpha val="167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39;p4">
            <a:extLst>
              <a:ext uri="{FF2B5EF4-FFF2-40B4-BE49-F238E27FC236}">
                <a16:creationId xmlns:a16="http://schemas.microsoft.com/office/drawing/2014/main" id="{37A33BF2-33B8-B1D0-E5AA-7FBA1B2C9B22}"/>
              </a:ext>
            </a:extLst>
          </p:cNvPr>
          <p:cNvSpPr/>
          <p:nvPr/>
        </p:nvSpPr>
        <p:spPr>
          <a:xfrm>
            <a:off x="379377" y="1060848"/>
            <a:ext cx="11440453" cy="343064"/>
          </a:xfrm>
          <a:prstGeom prst="rect">
            <a:avLst/>
          </a:prstGeom>
          <a:solidFill>
            <a:srgbClr val="06B6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Media Engagement and ECW Mentions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6"/>
          <p:cNvSpPr txBox="1"/>
          <p:nvPr/>
        </p:nvSpPr>
        <p:spPr>
          <a:xfrm>
            <a:off x="536060" y="100878"/>
            <a:ext cx="11119800" cy="92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External Media</a:t>
            </a:r>
            <a:endParaRPr lang="en-US" sz="1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68" name="Google Shape;268;p6"/>
          <p:cNvSpPr/>
          <p:nvPr/>
        </p:nvSpPr>
        <p:spPr>
          <a:xfrm>
            <a:off x="264806" y="216818"/>
            <a:ext cx="172800" cy="691500"/>
          </a:xfrm>
          <a:prstGeom prst="rect">
            <a:avLst/>
          </a:prstGeom>
          <a:solidFill>
            <a:srgbClr val="00B4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B4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19AF642-6E96-D82C-5661-DDA718167B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719" y="1611631"/>
            <a:ext cx="4266952" cy="1490511"/>
          </a:xfrm>
          <a:prstGeom prst="rect">
            <a:avLst/>
          </a:prstGeom>
          <a:ln>
            <a:noFill/>
          </a:ln>
          <a:effectLst>
            <a:outerShdw blurRad="292100" dist="139700" dir="2700000" sx="92008" sy="92008" algn="tl" rotWithShape="0">
              <a:srgbClr val="333333">
                <a:alpha val="42000"/>
              </a:srgbClr>
            </a:outerShdw>
          </a:effectLst>
        </p:spPr>
      </p:pic>
      <p:pic>
        <p:nvPicPr>
          <p:cNvPr id="5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E2255D2-DA06-3EA3-CADD-C48BEA4B86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56" y="3270203"/>
            <a:ext cx="3098677" cy="1065073"/>
          </a:xfrm>
          <a:prstGeom prst="rect">
            <a:avLst/>
          </a:prstGeom>
          <a:ln>
            <a:noFill/>
          </a:ln>
          <a:effectLst>
            <a:outerShdw blurRad="292100" dist="139700" dir="2700000" sx="92008" sy="92008" algn="tl" rotWithShape="0">
              <a:srgbClr val="333333">
                <a:alpha val="42000"/>
              </a:srgbClr>
            </a:outerShdw>
          </a:effectLst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00BB86B8-14EF-582C-A201-D5ECA69316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066" y="1634701"/>
            <a:ext cx="3814196" cy="1180135"/>
          </a:xfrm>
          <a:prstGeom prst="rect">
            <a:avLst/>
          </a:prstGeom>
          <a:ln>
            <a:noFill/>
          </a:ln>
          <a:effectLst>
            <a:outerShdw blurRad="292100" dist="139700" dir="2700000" sx="92008" sy="92008" algn="tl" rotWithShape="0">
              <a:srgbClr val="333333">
                <a:alpha val="42000"/>
              </a:srgbClr>
            </a:outerShdw>
          </a:effectLst>
        </p:spPr>
      </p:pic>
      <p:pic>
        <p:nvPicPr>
          <p:cNvPr id="9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8F393B58-FB5F-51E4-2824-8A3256CEC5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994" y="2956212"/>
            <a:ext cx="2145210" cy="1453314"/>
          </a:xfrm>
          <a:prstGeom prst="rect">
            <a:avLst/>
          </a:prstGeom>
          <a:ln>
            <a:noFill/>
          </a:ln>
          <a:effectLst>
            <a:outerShdw blurRad="292100" dist="139700" dir="2700000" sx="92008" sy="92008" algn="tl" rotWithShape="0">
              <a:srgbClr val="333333">
                <a:alpha val="42000"/>
              </a:srgbClr>
            </a:outerShdw>
          </a:effectLst>
        </p:spPr>
      </p:pic>
      <p:pic>
        <p:nvPicPr>
          <p:cNvPr id="12" name="Picture 1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C2955CA-10F2-8623-CC51-02A971FAFD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48" y="1491446"/>
            <a:ext cx="2514564" cy="1676376"/>
          </a:xfrm>
          <a:prstGeom prst="rect">
            <a:avLst/>
          </a:prstGeom>
          <a:ln>
            <a:noFill/>
          </a:ln>
          <a:effectLst>
            <a:outerShdw blurRad="292100" dist="139700" dir="2700000" sx="92008" sy="92008" algn="tl" rotWithShape="0">
              <a:srgbClr val="333333">
                <a:alpha val="42000"/>
              </a:srgbClr>
            </a:outerShdw>
          </a:effectLst>
        </p:spPr>
      </p:pic>
      <p:pic>
        <p:nvPicPr>
          <p:cNvPr id="13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8458B8D-25BE-92B4-8DEC-E6AD355E2D6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007" y="4550903"/>
            <a:ext cx="2541378" cy="1022310"/>
          </a:xfrm>
          <a:prstGeom prst="rect">
            <a:avLst/>
          </a:prstGeom>
          <a:ln>
            <a:noFill/>
          </a:ln>
          <a:effectLst>
            <a:outerShdw blurRad="292100" dist="139700" dir="2700000" sx="92008" sy="92008" algn="tl" rotWithShape="0">
              <a:srgbClr val="333333">
                <a:alpha val="42000"/>
              </a:srgbClr>
            </a:outerShdw>
          </a:effectLst>
        </p:spPr>
      </p:pic>
      <p:pic>
        <p:nvPicPr>
          <p:cNvPr id="14" name="Picture 14" descr="Timeline&#10;&#10;Description automatically generated">
            <a:extLst>
              <a:ext uri="{FF2B5EF4-FFF2-40B4-BE49-F238E27FC236}">
                <a16:creationId xmlns:a16="http://schemas.microsoft.com/office/drawing/2014/main" id="{06C68F99-3734-8EB0-4D3D-21D52DE96B0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13" y="4485602"/>
            <a:ext cx="3535176" cy="983878"/>
          </a:xfrm>
          <a:prstGeom prst="rect">
            <a:avLst/>
          </a:prstGeom>
          <a:ln>
            <a:noFill/>
          </a:ln>
          <a:effectLst>
            <a:outerShdw blurRad="292100" dist="139700" dir="2700000" sx="92008" sy="92008" algn="tl" rotWithShape="0">
              <a:srgbClr val="333333">
                <a:alpha val="42000"/>
              </a:srgbClr>
            </a:outerShdw>
          </a:effectLst>
        </p:spPr>
      </p:pic>
      <p:pic>
        <p:nvPicPr>
          <p:cNvPr id="16" name="Picture 16" descr="A picture containing text, person, indoor, newspaper&#10;&#10;Description automatically generated">
            <a:extLst>
              <a:ext uri="{FF2B5EF4-FFF2-40B4-BE49-F238E27FC236}">
                <a16:creationId xmlns:a16="http://schemas.microsoft.com/office/drawing/2014/main" id="{BC48F1CB-F4E1-54EA-8E3D-230B2D6AD3F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76" y="3296714"/>
            <a:ext cx="3535176" cy="1973674"/>
          </a:xfrm>
          <a:prstGeom prst="rect">
            <a:avLst/>
          </a:prstGeom>
          <a:ln>
            <a:noFill/>
          </a:ln>
          <a:effectLst>
            <a:outerShdw blurRad="292100" dist="139700" dir="2700000" sx="92008" sy="92008" algn="tl" rotWithShape="0">
              <a:srgbClr val="333333">
                <a:alpha val="42000"/>
              </a:srgbClr>
            </a:outerShdw>
          </a:effectLst>
        </p:spPr>
      </p:pic>
      <p:sp>
        <p:nvSpPr>
          <p:cNvPr id="15" name="Google Shape;130;p4">
            <a:extLst>
              <a:ext uri="{FF2B5EF4-FFF2-40B4-BE49-F238E27FC236}">
                <a16:creationId xmlns:a16="http://schemas.microsoft.com/office/drawing/2014/main" id="{96C1C693-1CE7-2CA0-EE2E-357A3094980E}"/>
              </a:ext>
            </a:extLst>
          </p:cNvPr>
          <p:cNvSpPr txBox="1">
            <a:spLocks/>
          </p:cNvSpPr>
          <p:nvPr/>
        </p:nvSpPr>
        <p:spPr>
          <a:xfrm>
            <a:off x="11651580" y="6485746"/>
            <a:ext cx="457200" cy="36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chemeClr val="accent6"/>
                </a:solidFill>
              </a:rPr>
              <a:pPr/>
              <a:t>11</a:t>
            </a:fld>
            <a:endParaRPr lang="en-US">
              <a:solidFill>
                <a:schemeClr val="accent6"/>
              </a:solidFill>
            </a:endParaRPr>
          </a:p>
        </p:txBody>
      </p:sp>
      <p:sp>
        <p:nvSpPr>
          <p:cNvPr id="6" name="Google Shape;281;g13c50419f0e_0_124">
            <a:extLst>
              <a:ext uri="{FF2B5EF4-FFF2-40B4-BE49-F238E27FC236}">
                <a16:creationId xmlns:a16="http://schemas.microsoft.com/office/drawing/2014/main" id="{902ECE68-944F-6CD0-4C13-C0F6065D244C}"/>
              </a:ext>
            </a:extLst>
          </p:cNvPr>
          <p:cNvSpPr txBox="1"/>
          <p:nvPr/>
        </p:nvSpPr>
        <p:spPr>
          <a:xfrm>
            <a:off x="8393569" y="18330"/>
            <a:ext cx="372491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000" i="1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#222MillionDreams     </a:t>
            </a:r>
            <a:r>
              <a:rPr lang="en-US" sz="2000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#HLFC2023</a:t>
            </a:r>
            <a:endParaRPr sz="2000" i="1">
              <a:solidFill>
                <a:srgbClr val="FF7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raphic 2">
            <a:extLst>
              <a:ext uri="{FF2B5EF4-FFF2-40B4-BE49-F238E27FC236}">
                <a16:creationId xmlns:a16="http://schemas.microsoft.com/office/drawing/2014/main" id="{1DF67FB9-EE05-7DE9-B95E-02351C7156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46775" y="120690"/>
            <a:ext cx="228156" cy="2360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6CE20C-BBCA-A642-D50A-B03322F95156}"/>
              </a:ext>
            </a:extLst>
          </p:cNvPr>
          <p:cNvSpPr/>
          <p:nvPr/>
        </p:nvSpPr>
        <p:spPr>
          <a:xfrm>
            <a:off x="401026" y="5876541"/>
            <a:ext cx="45050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6B6A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Communication &amp; media outreach opportunities  </a:t>
            </a:r>
            <a:r>
              <a:rPr lang="en-US" sz="15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(global &amp; national launch, in-country </a:t>
            </a:r>
            <a:r>
              <a:rPr lang="en-US" sz="150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15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events, high level field visits) </a:t>
            </a:r>
            <a:endParaRPr lang="en-US" sz="15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9CF8D7-6D98-65FE-8E82-A160BA872EFF}"/>
              </a:ext>
            </a:extLst>
          </p:cNvPr>
          <p:cNvSpPr/>
          <p:nvPr/>
        </p:nvSpPr>
        <p:spPr>
          <a:xfrm>
            <a:off x="4897984" y="5890561"/>
            <a:ext cx="33929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6B6A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Cross-promotion of messages to respective audiences</a:t>
            </a:r>
          </a:p>
          <a:p>
            <a:pPr>
              <a:buClr>
                <a:srgbClr val="06B6AC"/>
              </a:buClr>
              <a:buSzPct val="100000"/>
            </a:pPr>
            <a:r>
              <a:rPr lang="en-US" sz="1500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      </a:t>
            </a:r>
            <a:r>
              <a:rPr lang="en-US" sz="15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(global – regional – national)</a:t>
            </a:r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3EFB9C-2E7D-9AE3-4B54-05123C7E1821}"/>
              </a:ext>
            </a:extLst>
          </p:cNvPr>
          <p:cNvSpPr/>
          <p:nvPr/>
        </p:nvSpPr>
        <p:spPr>
          <a:xfrm>
            <a:off x="8332656" y="588362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06B6A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Media partnerships </a:t>
            </a:r>
          </a:p>
          <a:p>
            <a:pPr>
              <a:buClr>
                <a:srgbClr val="06B6AC"/>
              </a:buClr>
              <a:buSzPct val="100000"/>
            </a:pPr>
            <a:r>
              <a:rPr lang="en-US" sz="15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       (IPS, </a:t>
            </a:r>
            <a:r>
              <a:rPr lang="en-US" sz="15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Factstory</a:t>
            </a:r>
            <a:r>
              <a:rPr lang="en-US" sz="15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/AFP, Global Citizen)</a:t>
            </a:r>
          </a:p>
          <a:p>
            <a:pPr marL="285750" indent="-361950">
              <a:buClr>
                <a:srgbClr val="06B6AC"/>
              </a:buClr>
              <a:buSzPct val="100000"/>
              <a:buFont typeface="Calibri"/>
              <a:buChar char="●"/>
            </a:pPr>
            <a:endParaRPr lang="en-US" sz="1500" b="1">
              <a:solidFill>
                <a:srgbClr val="3C3C3C"/>
              </a:solidFill>
              <a:latin typeface="Calibri"/>
              <a:ea typeface="Calibri"/>
              <a:cs typeface="Calibri"/>
            </a:endParaRPr>
          </a:p>
          <a:p>
            <a:pPr marL="285750" indent="-361950">
              <a:buClr>
                <a:srgbClr val="06B6AC"/>
              </a:buClr>
              <a:buSzPct val="100000"/>
              <a:buFont typeface="Calibri"/>
              <a:buChar char="●"/>
            </a:pPr>
            <a:endParaRPr lang="en-US" sz="1500" b="1">
              <a:solidFill>
                <a:srgbClr val="3C3C3C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3c50419f0e_0_124"/>
          <p:cNvSpPr txBox="1"/>
          <p:nvPr/>
        </p:nvSpPr>
        <p:spPr>
          <a:xfrm>
            <a:off x="536060" y="100878"/>
            <a:ext cx="11119800" cy="92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ECW Missions</a:t>
            </a:r>
            <a:endParaRPr lang="en-US" sz="1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78" name="Google Shape;278;g13c50419f0e_0_124"/>
          <p:cNvSpPr txBox="1"/>
          <p:nvPr/>
        </p:nvSpPr>
        <p:spPr>
          <a:xfrm>
            <a:off x="10030901" y="4352617"/>
            <a:ext cx="181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13c50419f0e_0_124"/>
          <p:cNvSpPr/>
          <p:nvPr/>
        </p:nvSpPr>
        <p:spPr>
          <a:xfrm>
            <a:off x="264806" y="216818"/>
            <a:ext cx="172800" cy="691500"/>
          </a:xfrm>
          <a:prstGeom prst="rect">
            <a:avLst/>
          </a:prstGeom>
          <a:solidFill>
            <a:srgbClr val="00B4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B4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13c50419f0e_0_124"/>
          <p:cNvSpPr txBox="1"/>
          <p:nvPr/>
        </p:nvSpPr>
        <p:spPr>
          <a:xfrm>
            <a:off x="132800" y="1189600"/>
            <a:ext cx="7512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group of women wearing masks an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77CD0AE8-DE1A-FC5B-2BE5-27AFBDF97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02" y="1395889"/>
            <a:ext cx="3211281" cy="2039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A picture containing text, person, people, crowd&#10;&#10;Description automatically generated">
            <a:extLst>
              <a:ext uri="{FF2B5EF4-FFF2-40B4-BE49-F238E27FC236}">
                <a16:creationId xmlns:a16="http://schemas.microsoft.com/office/drawing/2014/main" id="{6B03E5C9-5B72-04B5-1D39-B028EC3E3F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20"/>
          <a:stretch/>
        </p:blipFill>
        <p:spPr>
          <a:xfrm>
            <a:off x="8127114" y="1395889"/>
            <a:ext cx="3108733" cy="2039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0" name="Picture 2" descr="Image">
            <a:extLst>
              <a:ext uri="{FF2B5EF4-FFF2-40B4-BE49-F238E27FC236}">
                <a16:creationId xmlns:a16="http://schemas.microsoft.com/office/drawing/2014/main" id="{EBDC239B-7C9E-248B-68BB-9A0C2F23E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333" y="1395889"/>
            <a:ext cx="3059567" cy="2039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EC3AEF-6B0E-A9D4-495E-66F467A2B00E}"/>
              </a:ext>
            </a:extLst>
          </p:cNvPr>
          <p:cNvSpPr/>
          <p:nvPr/>
        </p:nvSpPr>
        <p:spPr>
          <a:xfrm>
            <a:off x="1568445" y="3498151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6B6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Afghanistan</a:t>
            </a:r>
            <a:endParaRPr lang="en-US">
              <a:solidFill>
                <a:srgbClr val="06B6AC"/>
              </a:solidFill>
            </a:endParaRPr>
          </a:p>
        </p:txBody>
      </p:sp>
      <p:pic>
        <p:nvPicPr>
          <p:cNvPr id="5" name="Picture 7" descr="A picture containing text, person, person, people&#10;&#10;Description automatically generated">
            <a:extLst>
              <a:ext uri="{FF2B5EF4-FFF2-40B4-BE49-F238E27FC236}">
                <a16:creationId xmlns:a16="http://schemas.microsoft.com/office/drawing/2014/main" id="{1C903A43-5A04-D839-D1A6-9589EEEF66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7225" y="4025156"/>
            <a:ext cx="3108733" cy="1949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Afghanistan Courtesy Flag 2x3 ft.">
            <a:extLst>
              <a:ext uri="{FF2B5EF4-FFF2-40B4-BE49-F238E27FC236}">
                <a16:creationId xmlns:a16="http://schemas.microsoft.com/office/drawing/2014/main" id="{9ED91B33-6DAB-4FCC-AEA7-F85F5E16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981" y="3551306"/>
            <a:ext cx="214086" cy="15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3A1F61B1-D054-11AB-1102-DDDE648C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8223" y="3596447"/>
            <a:ext cx="266234" cy="1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flag of the Democratic Republic of the Congo | Britannica">
            <a:extLst>
              <a:ext uri="{FF2B5EF4-FFF2-40B4-BE49-F238E27FC236}">
                <a16:creationId xmlns:a16="http://schemas.microsoft.com/office/drawing/2014/main" id="{9F4D92FD-4D63-E3A2-17A5-EBAA85F12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8854" y="3595552"/>
            <a:ext cx="266234" cy="17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6148FE-6A17-415F-C53D-55A7BFC7666E}"/>
              </a:ext>
            </a:extLst>
          </p:cNvPr>
          <p:cNvSpPr/>
          <p:nvPr/>
        </p:nvSpPr>
        <p:spPr>
          <a:xfrm>
            <a:off x="5695088" y="3531143"/>
            <a:ext cx="49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6B6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DRC</a:t>
            </a:r>
            <a:endParaRPr lang="en-US">
              <a:solidFill>
                <a:srgbClr val="06B6AC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4F7F13-2B6F-A946-799C-EC23821D1B27}"/>
              </a:ext>
            </a:extLst>
          </p:cNvPr>
          <p:cNvSpPr/>
          <p:nvPr/>
        </p:nvSpPr>
        <p:spPr>
          <a:xfrm>
            <a:off x="9434457" y="3531143"/>
            <a:ext cx="955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6B6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Cameroon</a:t>
            </a:r>
            <a:endParaRPr lang="en-US">
              <a:solidFill>
                <a:srgbClr val="06B6AC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706289-D001-06E1-A588-0ADC589A4B93}"/>
              </a:ext>
            </a:extLst>
          </p:cNvPr>
          <p:cNvSpPr/>
          <p:nvPr/>
        </p:nvSpPr>
        <p:spPr>
          <a:xfrm>
            <a:off x="1686544" y="6224284"/>
            <a:ext cx="114005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b="1">
                <a:solidFill>
                  <a:srgbClr val="06B6AC"/>
                </a:solidFill>
                <a:latin typeface="Calibri"/>
                <a:cs typeface="Calibri"/>
              </a:rPr>
              <a:t>Burkina Faso</a:t>
            </a:r>
            <a:endParaRPr lang="en-US">
              <a:solidFill>
                <a:srgbClr val="06B6AC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1212CD-AC9D-B325-D3DF-B2F6AE52B303}"/>
              </a:ext>
            </a:extLst>
          </p:cNvPr>
          <p:cNvSpPr/>
          <p:nvPr/>
        </p:nvSpPr>
        <p:spPr>
          <a:xfrm>
            <a:off x="5695088" y="6163375"/>
            <a:ext cx="801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6B6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Ethiopia</a:t>
            </a:r>
            <a:endParaRPr lang="en-US">
              <a:solidFill>
                <a:srgbClr val="06B6AC"/>
              </a:solidFill>
            </a:endParaRP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4155417C-49CA-2A71-D9EC-F187D23DE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356860" y="6251462"/>
            <a:ext cx="253028" cy="12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9BB5CF-AC4D-673C-BADD-C4BD90866F03}"/>
              </a:ext>
            </a:extLst>
          </p:cNvPr>
          <p:cNvSpPr/>
          <p:nvPr/>
        </p:nvSpPr>
        <p:spPr>
          <a:xfrm>
            <a:off x="9619570" y="6204509"/>
            <a:ext cx="822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6B6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Lebanon</a:t>
            </a:r>
            <a:endParaRPr lang="en-US">
              <a:solidFill>
                <a:srgbClr val="06B6AC"/>
              </a:solidFill>
            </a:endParaRP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AAE8F424-C05D-4989-6A91-28BF193EEDC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266" y="4119477"/>
            <a:ext cx="2925581" cy="1949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2D2C994B-F4CD-E638-2B83-8D82F413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2307" y="6291196"/>
            <a:ext cx="273437" cy="18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30;p4">
            <a:extLst>
              <a:ext uri="{FF2B5EF4-FFF2-40B4-BE49-F238E27FC236}">
                <a16:creationId xmlns:a16="http://schemas.microsoft.com/office/drawing/2014/main" id="{228745ED-74AC-324F-4DBD-0F504367C48C}"/>
              </a:ext>
            </a:extLst>
          </p:cNvPr>
          <p:cNvSpPr txBox="1">
            <a:spLocks/>
          </p:cNvSpPr>
          <p:nvPr/>
        </p:nvSpPr>
        <p:spPr>
          <a:xfrm>
            <a:off x="11651580" y="6485746"/>
            <a:ext cx="457200" cy="36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chemeClr val="accent6"/>
                </a:solidFill>
              </a:rPr>
              <a:pPr/>
              <a:t>12</a:t>
            </a:fld>
            <a:endParaRPr lang="en-US">
              <a:solidFill>
                <a:schemeClr val="accent6"/>
              </a:solidFill>
            </a:endParaRPr>
          </a:p>
        </p:txBody>
      </p:sp>
      <p:sp>
        <p:nvSpPr>
          <p:cNvPr id="19" name="Google Shape;281;g13c50419f0e_0_124">
            <a:extLst>
              <a:ext uri="{FF2B5EF4-FFF2-40B4-BE49-F238E27FC236}">
                <a16:creationId xmlns:a16="http://schemas.microsoft.com/office/drawing/2014/main" id="{88D4C8B9-D379-F2E2-0602-2FFDB1872D8A}"/>
              </a:ext>
            </a:extLst>
          </p:cNvPr>
          <p:cNvSpPr txBox="1"/>
          <p:nvPr/>
        </p:nvSpPr>
        <p:spPr>
          <a:xfrm>
            <a:off x="8393569" y="18330"/>
            <a:ext cx="372491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000" i="1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#222MillionDreams     </a:t>
            </a:r>
            <a:r>
              <a:rPr lang="en-US" sz="2000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#HLFC2023</a:t>
            </a:r>
            <a:endParaRPr sz="2000" i="1">
              <a:solidFill>
                <a:srgbClr val="FF7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raphic 2">
            <a:extLst>
              <a:ext uri="{FF2B5EF4-FFF2-40B4-BE49-F238E27FC236}">
                <a16:creationId xmlns:a16="http://schemas.microsoft.com/office/drawing/2014/main" id="{F90D43E6-AC49-252F-E97F-B69CE19E83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46775" y="120690"/>
            <a:ext cx="228156" cy="236011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7AAF4D08-4F08-8DF2-D268-0579A8C4B73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02" y="4025156"/>
            <a:ext cx="3108732" cy="207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Burkina Faso - Wikipedia">
            <a:extLst>
              <a:ext uri="{FF2B5EF4-FFF2-40B4-BE49-F238E27FC236}">
                <a16:creationId xmlns:a16="http://schemas.microsoft.com/office/drawing/2014/main" id="{280E9CB1-5FF7-C0FA-00E1-D4CAC9174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441024" y="6314581"/>
            <a:ext cx="222917" cy="14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345c54e369_0_28"/>
          <p:cNvSpPr txBox="1"/>
          <p:nvPr/>
        </p:nvSpPr>
        <p:spPr>
          <a:xfrm>
            <a:off x="536060" y="100878"/>
            <a:ext cx="11119800" cy="92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Human Stories</a:t>
            </a:r>
            <a:endParaRPr lang="en-US" sz="1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90" name="Google Shape;290;g1345c54e369_0_28"/>
          <p:cNvSpPr txBox="1"/>
          <p:nvPr/>
        </p:nvSpPr>
        <p:spPr>
          <a:xfrm>
            <a:off x="10030901" y="4352617"/>
            <a:ext cx="181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1345c54e369_0_28"/>
          <p:cNvSpPr/>
          <p:nvPr/>
        </p:nvSpPr>
        <p:spPr>
          <a:xfrm>
            <a:off x="264806" y="216818"/>
            <a:ext cx="172800" cy="691500"/>
          </a:xfrm>
          <a:prstGeom prst="rect">
            <a:avLst/>
          </a:prstGeom>
          <a:solidFill>
            <a:srgbClr val="00B4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B4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1345c54e369_0_28"/>
          <p:cNvSpPr/>
          <p:nvPr/>
        </p:nvSpPr>
        <p:spPr>
          <a:xfrm flipH="1">
            <a:off x="5269700" y="340725"/>
            <a:ext cx="447300" cy="3207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AD54E61-5280-63B3-8A61-4655F0EC7C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71" y="1257002"/>
            <a:ext cx="5165270" cy="518763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6E0F9C0-9657-E8D4-B67E-9673E77E7A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1107" y="338834"/>
            <a:ext cx="5719197" cy="1966927"/>
          </a:xfrm>
          <a:prstGeom prst="rect">
            <a:avLst/>
          </a:prstGeom>
        </p:spPr>
      </p:pic>
      <p:sp>
        <p:nvSpPr>
          <p:cNvPr id="6" name="Google Shape;139;p4">
            <a:extLst>
              <a:ext uri="{FF2B5EF4-FFF2-40B4-BE49-F238E27FC236}">
                <a16:creationId xmlns:a16="http://schemas.microsoft.com/office/drawing/2014/main" id="{6B3EDC34-A709-27B9-3E35-49DDB653021D}"/>
              </a:ext>
            </a:extLst>
          </p:cNvPr>
          <p:cNvSpPr/>
          <p:nvPr/>
        </p:nvSpPr>
        <p:spPr>
          <a:xfrm>
            <a:off x="5867481" y="2696443"/>
            <a:ext cx="5707623" cy="3725038"/>
          </a:xfrm>
          <a:prstGeom prst="rect">
            <a:avLst/>
          </a:prstGeom>
          <a:solidFill>
            <a:srgbClr val="06B6AC">
              <a:alpha val="167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39;p4">
            <a:extLst>
              <a:ext uri="{FF2B5EF4-FFF2-40B4-BE49-F238E27FC236}">
                <a16:creationId xmlns:a16="http://schemas.microsoft.com/office/drawing/2014/main" id="{9F77C1B8-6E7C-B59B-373B-31510A5D2034}"/>
              </a:ext>
            </a:extLst>
          </p:cNvPr>
          <p:cNvSpPr/>
          <p:nvPr/>
        </p:nvSpPr>
        <p:spPr>
          <a:xfrm>
            <a:off x="5862027" y="2156450"/>
            <a:ext cx="5716695" cy="696848"/>
          </a:xfrm>
          <a:prstGeom prst="rect">
            <a:avLst/>
          </a:prstGeom>
          <a:solidFill>
            <a:srgbClr val="06B6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 b="1">
                <a:solidFill>
                  <a:schemeClr val="lt1"/>
                </a:solidFill>
                <a:latin typeface="Calibri"/>
                <a:cs typeface="Calibri"/>
              </a:rPr>
              <a:t>Steps to Getting </a:t>
            </a:r>
            <a:endParaRPr lang="en-US" sz="2000">
              <a:solidFill>
                <a:schemeClr val="lt1"/>
              </a:solidFill>
            </a:endParaRPr>
          </a:p>
          <a:p>
            <a:pPr algn="ctr"/>
            <a:r>
              <a:rPr lang="en-US" sz="2000" b="1">
                <a:solidFill>
                  <a:schemeClr val="lt1"/>
                </a:solidFill>
                <a:latin typeface="Calibri"/>
                <a:cs typeface="Calibri"/>
              </a:rPr>
              <a:t>Stories on ECW Channels</a:t>
            </a:r>
            <a:endParaRPr lang="en-US" sz="2000">
              <a:solidFill>
                <a:schemeClr val="l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DD88D8-61AA-FB28-A333-83A8472054CC}"/>
              </a:ext>
            </a:extLst>
          </p:cNvPr>
          <p:cNvSpPr txBox="1"/>
          <p:nvPr/>
        </p:nvSpPr>
        <p:spPr>
          <a:xfrm>
            <a:off x="5943040" y="3034113"/>
            <a:ext cx="5618839" cy="33701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06B6AC"/>
                </a:solidFill>
                <a:latin typeface="Calibri"/>
              </a:rPr>
              <a:t>1.</a:t>
            </a:r>
            <a:r>
              <a:rPr lang="en-US" sz="1700" b="1">
                <a:solidFill>
                  <a:srgbClr val="E13B69"/>
                </a:solidFill>
                <a:latin typeface="Calibri"/>
              </a:rPr>
              <a:t> </a:t>
            </a:r>
            <a:r>
              <a:rPr lang="en-US" sz="1700" b="1">
                <a:solidFill>
                  <a:schemeClr val="accent6">
                    <a:lumMod val="50000"/>
                  </a:schemeClr>
                </a:solidFill>
                <a:latin typeface="Calibri"/>
              </a:rPr>
              <a:t>Share story with ECW's Advocacy and Comms Team 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500">
                <a:solidFill>
                  <a:schemeClr val="accent6">
                    <a:lumMod val="50000"/>
                  </a:schemeClr>
                </a:solidFill>
                <a:latin typeface="Calibri"/>
              </a:rPr>
              <a:t>     (stories@un-ecw.org)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1600" b="1">
              <a:solidFill>
                <a:srgbClr val="E13B69"/>
              </a:solidFill>
              <a:latin typeface="Calibri"/>
            </a:endParaRPr>
          </a:p>
          <a:p>
            <a:r>
              <a:rPr lang="en-US" sz="1600" b="1">
                <a:solidFill>
                  <a:srgbClr val="06B6AC"/>
                </a:solidFill>
                <a:latin typeface="Calibri"/>
              </a:rPr>
              <a:t>2.</a:t>
            </a:r>
            <a:r>
              <a:rPr lang="en-US" sz="1700" b="1">
                <a:solidFill>
                  <a:srgbClr val="E13B69"/>
                </a:solidFill>
                <a:latin typeface="Calibri"/>
              </a:rPr>
              <a:t> </a:t>
            </a:r>
            <a:r>
              <a:rPr lang="en-US" sz="1700" b="1">
                <a:solidFill>
                  <a:schemeClr val="accent6">
                    <a:lumMod val="50000"/>
                  </a:schemeClr>
                </a:solidFill>
                <a:latin typeface="Calibri"/>
              </a:rPr>
              <a:t>ECW reviews story to ensure it contains, at a minimum: </a:t>
            </a:r>
          </a:p>
          <a:p>
            <a:r>
              <a:rPr lang="en-US" sz="1600" i="1">
                <a:solidFill>
                  <a:schemeClr val="accent6">
                    <a:lumMod val="50000"/>
                  </a:schemeClr>
                </a:solidFill>
                <a:latin typeface="Calibri"/>
              </a:rPr>
              <a:t>    (1) accompanying photos/visual assets </a:t>
            </a:r>
            <a:endParaRPr lang="en-US" sz="16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600" i="1">
                <a:solidFill>
                  <a:schemeClr val="accent6">
                    <a:lumMod val="50000"/>
                  </a:schemeClr>
                </a:solidFill>
                <a:latin typeface="Calibri"/>
              </a:rPr>
              <a:t>    (2) human elements such as beneficiary quotes </a:t>
            </a:r>
            <a:endParaRPr lang="en-US" sz="160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r>
              <a:rPr lang="en-US" sz="1600" i="1">
                <a:solidFill>
                  <a:schemeClr val="accent6">
                    <a:lumMod val="50000"/>
                  </a:schemeClr>
                </a:solidFill>
                <a:latin typeface="Calibri"/>
              </a:rPr>
              <a:t>    (3) mention of ECW funding/investment</a:t>
            </a:r>
            <a:endParaRPr lang="en-US" sz="160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endParaRPr lang="en-US" sz="1600" i="1">
              <a:solidFill>
                <a:srgbClr val="E13B69"/>
              </a:solidFill>
              <a:latin typeface="Calibri"/>
            </a:endParaRPr>
          </a:p>
          <a:p>
            <a:r>
              <a:rPr lang="en-US" sz="1600" b="1">
                <a:solidFill>
                  <a:srgbClr val="06B6AC"/>
                </a:solidFill>
                <a:latin typeface="Calibri"/>
              </a:rPr>
              <a:t>3.</a:t>
            </a:r>
            <a:r>
              <a:rPr lang="en-US" sz="1700" b="1">
                <a:solidFill>
                  <a:srgbClr val="E13B69"/>
                </a:solidFill>
                <a:latin typeface="Calibri"/>
              </a:rPr>
              <a:t> </a:t>
            </a:r>
            <a:r>
              <a:rPr lang="en-US" sz="1700" b="1">
                <a:solidFill>
                  <a:schemeClr val="accent6">
                    <a:lumMod val="50000"/>
                  </a:schemeClr>
                </a:solidFill>
                <a:latin typeface="Calibri"/>
              </a:rPr>
              <a:t>ECW uses shared story assets </a:t>
            </a:r>
            <a:r>
              <a:rPr lang="en-US" sz="1700">
                <a:solidFill>
                  <a:schemeClr val="accent6">
                    <a:lumMod val="50000"/>
                  </a:schemeClr>
                </a:solidFill>
                <a:latin typeface="Calibri"/>
              </a:rPr>
              <a:t>(text, photos, captions, etc.) </a:t>
            </a:r>
            <a:r>
              <a:rPr lang="en-US" sz="1700" b="1">
                <a:solidFill>
                  <a:schemeClr val="accent6">
                    <a:lumMod val="50000"/>
                  </a:schemeClr>
                </a:solidFill>
                <a:latin typeface="Calibri"/>
              </a:rPr>
              <a:t>to create story on Exposure platform and ECW website.</a:t>
            </a:r>
            <a:r>
              <a:rPr lang="en-US" sz="1700">
                <a:solidFill>
                  <a:schemeClr val="accent6">
                    <a:lumMod val="50000"/>
                  </a:schemeClr>
                </a:solidFill>
                <a:latin typeface="Calibri"/>
              </a:rPr>
              <a:t> </a:t>
            </a:r>
          </a:p>
          <a:p>
            <a:endParaRPr lang="en-US" sz="160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r>
              <a:rPr lang="en-US" sz="1600" b="1">
                <a:solidFill>
                  <a:srgbClr val="06B6AC"/>
                </a:solidFill>
                <a:latin typeface="Calibri"/>
              </a:rPr>
              <a:t>4.</a:t>
            </a:r>
            <a:r>
              <a:rPr lang="en-US" sz="1600" b="1">
                <a:solidFill>
                  <a:srgbClr val="E13B69"/>
                </a:solidFill>
                <a:latin typeface="Calibri"/>
              </a:rPr>
              <a:t> </a:t>
            </a:r>
            <a:r>
              <a:rPr lang="en-US" sz="1700" b="1">
                <a:solidFill>
                  <a:schemeClr val="accent6">
                    <a:lumMod val="50000"/>
                  </a:schemeClr>
                </a:solidFill>
                <a:latin typeface="Calibri"/>
              </a:rPr>
              <a:t>Newly published story, which also links back to Partner's original story, is shared and promoted across ECW channels!</a:t>
            </a:r>
          </a:p>
        </p:txBody>
      </p:sp>
      <p:sp>
        <p:nvSpPr>
          <p:cNvPr id="5" name="Google Shape;130;p4">
            <a:extLst>
              <a:ext uri="{FF2B5EF4-FFF2-40B4-BE49-F238E27FC236}">
                <a16:creationId xmlns:a16="http://schemas.microsoft.com/office/drawing/2014/main" id="{8300A896-0928-57E7-DFB6-0243B83780C7}"/>
              </a:ext>
            </a:extLst>
          </p:cNvPr>
          <p:cNvSpPr txBox="1">
            <a:spLocks/>
          </p:cNvSpPr>
          <p:nvPr/>
        </p:nvSpPr>
        <p:spPr>
          <a:xfrm>
            <a:off x="11651580" y="6485746"/>
            <a:ext cx="457200" cy="36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chemeClr val="accent6"/>
                </a:solidFill>
              </a:rPr>
              <a:pPr/>
              <a:t>13</a:t>
            </a:fld>
            <a:endParaRPr lang="en-US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3c50419f0e_0_134"/>
          <p:cNvSpPr txBox="1"/>
          <p:nvPr/>
        </p:nvSpPr>
        <p:spPr>
          <a:xfrm>
            <a:off x="536060" y="100878"/>
            <a:ext cx="11119800" cy="92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Human Stories Tip Sheet</a:t>
            </a:r>
            <a:endParaRPr lang="en-US" sz="14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01" name="Google Shape;301;g13c50419f0e_0_134"/>
          <p:cNvSpPr txBox="1"/>
          <p:nvPr/>
        </p:nvSpPr>
        <p:spPr>
          <a:xfrm>
            <a:off x="10030901" y="4261903"/>
            <a:ext cx="181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13c50419f0e_0_134"/>
          <p:cNvSpPr/>
          <p:nvPr/>
        </p:nvSpPr>
        <p:spPr>
          <a:xfrm>
            <a:off x="264806" y="216818"/>
            <a:ext cx="172800" cy="691500"/>
          </a:xfrm>
          <a:prstGeom prst="rect">
            <a:avLst/>
          </a:prstGeom>
          <a:solidFill>
            <a:srgbClr val="00B4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B4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38;g13c50419f0e_0_101">
            <a:extLst>
              <a:ext uri="{FF2B5EF4-FFF2-40B4-BE49-F238E27FC236}">
                <a16:creationId xmlns:a16="http://schemas.microsoft.com/office/drawing/2014/main" id="{E7D52F57-15F1-6537-D226-668CE3A630E0}"/>
              </a:ext>
            </a:extLst>
          </p:cNvPr>
          <p:cNvSpPr/>
          <p:nvPr/>
        </p:nvSpPr>
        <p:spPr>
          <a:xfrm>
            <a:off x="638612" y="1276516"/>
            <a:ext cx="6733738" cy="463185"/>
          </a:xfrm>
          <a:prstGeom prst="rect">
            <a:avLst/>
          </a:prstGeom>
          <a:solidFill>
            <a:srgbClr val="06B6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Recommendations</a:t>
            </a:r>
            <a:endParaRPr sz="2000" b="1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39;p4">
            <a:extLst>
              <a:ext uri="{FF2B5EF4-FFF2-40B4-BE49-F238E27FC236}">
                <a16:creationId xmlns:a16="http://schemas.microsoft.com/office/drawing/2014/main" id="{6682C41B-D888-E0F1-4E04-742331EA6A8C}"/>
              </a:ext>
            </a:extLst>
          </p:cNvPr>
          <p:cNvSpPr/>
          <p:nvPr/>
        </p:nvSpPr>
        <p:spPr>
          <a:xfrm>
            <a:off x="638612" y="1739702"/>
            <a:ext cx="6733738" cy="4641822"/>
          </a:xfrm>
          <a:prstGeom prst="rect">
            <a:avLst/>
          </a:prstGeom>
          <a:solidFill>
            <a:srgbClr val="06B6AC">
              <a:alpha val="167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AB8323-44F1-496A-B77E-0C010CB64CF1}"/>
              </a:ext>
            </a:extLst>
          </p:cNvPr>
          <p:cNvSpPr txBox="1"/>
          <p:nvPr/>
        </p:nvSpPr>
        <p:spPr>
          <a:xfrm>
            <a:off x="8665746" y="1227332"/>
            <a:ext cx="31756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6B6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send your story:</a:t>
            </a:r>
          </a:p>
          <a:p>
            <a:r>
              <a:rPr lang="en-US" sz="2500" b="1" err="1">
                <a:solidFill>
                  <a:srgbClr val="06B6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stories@un-ecw.org</a:t>
            </a:r>
            <a:endParaRPr lang="en-US" sz="2500" b="1">
              <a:solidFill>
                <a:srgbClr val="06B6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A48746-B872-C3A8-4073-3A2BBE69F4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613" y="1300083"/>
            <a:ext cx="796862" cy="5972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997779-9D4D-66F0-3F51-13159072C8C3}"/>
              </a:ext>
            </a:extLst>
          </p:cNvPr>
          <p:cNvSpPr txBox="1"/>
          <p:nvPr/>
        </p:nvSpPr>
        <p:spPr>
          <a:xfrm>
            <a:off x="7696613" y="4421434"/>
            <a:ext cx="431917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i="1">
                <a:solidFill>
                  <a:srgbClr val="06B6AC"/>
                </a:solidFill>
                <a:latin typeface="Calibri"/>
                <a:cs typeface="Calibri"/>
              </a:rPr>
              <a:t>Be featured on </a:t>
            </a:r>
            <a:r>
              <a:rPr lang="en-US" sz="1800" b="1" i="1">
                <a:solidFill>
                  <a:srgbClr val="06B6AC"/>
                </a:solidFill>
                <a:latin typeface="Calibri"/>
                <a:cs typeface="Calibri"/>
              </a:rPr>
              <a:t>educationcannotwait.org!</a:t>
            </a:r>
            <a:endParaRPr lang="en-US" sz="1800" b="1" i="1">
              <a:solidFill>
                <a:srgbClr val="06B6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45410-2185-B50B-D9EA-8A7FC50BBE34}"/>
              </a:ext>
            </a:extLst>
          </p:cNvPr>
          <p:cNvGrpSpPr/>
          <p:nvPr/>
        </p:nvGrpSpPr>
        <p:grpSpPr>
          <a:xfrm>
            <a:off x="7696613" y="2042721"/>
            <a:ext cx="4008778" cy="2299806"/>
            <a:chOff x="7498266" y="3371027"/>
            <a:chExt cx="4285586" cy="2458609"/>
          </a:xfrm>
          <a:effectLst>
            <a:outerShdw blurRad="50800" dist="38100" dir="288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7" descr="Shape&#10;&#10;Description automatically generated">
              <a:extLst>
                <a:ext uri="{FF2B5EF4-FFF2-40B4-BE49-F238E27FC236}">
                  <a16:creationId xmlns:a16="http://schemas.microsoft.com/office/drawing/2014/main" id="{07A5BD30-27D5-01FF-04B1-5AEE469A7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02814" y="3371027"/>
              <a:ext cx="4181038" cy="477303"/>
            </a:xfrm>
            <a:prstGeom prst="rect">
              <a:avLst/>
            </a:prstGeom>
          </p:spPr>
        </p:pic>
        <p:pic>
          <p:nvPicPr>
            <p:cNvPr id="14" name="Picture 1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17EE08DE-BBB6-B43F-7D12-86322E205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8266" y="3847414"/>
              <a:ext cx="4285586" cy="198222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423A02-2B89-E1D7-F4D1-596B151DB3D3}"/>
              </a:ext>
            </a:extLst>
          </p:cNvPr>
          <p:cNvSpPr txBox="1"/>
          <p:nvPr/>
        </p:nvSpPr>
        <p:spPr>
          <a:xfrm>
            <a:off x="1494970" y="1857046"/>
            <a:ext cx="58274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Calibri"/>
                <a:cs typeface="Calibri"/>
              </a:rPr>
              <a:t>Human Element is KEY</a:t>
            </a:r>
            <a:r>
              <a:rPr lang="en-US" sz="1800">
                <a:latin typeface="Calibri"/>
                <a:cs typeface="Calibri"/>
              </a:rPr>
              <a:t> – stories should feature beneficiaries and include quotes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FC29E-8FA3-18A6-3D38-855CD4D65C0A}"/>
              </a:ext>
            </a:extLst>
          </p:cNvPr>
          <p:cNvSpPr txBox="1"/>
          <p:nvPr/>
        </p:nvSpPr>
        <p:spPr>
          <a:xfrm>
            <a:off x="1494969" y="2583542"/>
            <a:ext cx="582748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Calibri"/>
                <a:cs typeface="Calibri"/>
              </a:rPr>
              <a:t>High-resolution landscape photos</a:t>
            </a:r>
            <a:r>
              <a:rPr lang="en-US" sz="1800">
                <a:latin typeface="Calibri"/>
                <a:cs typeface="Calibri"/>
              </a:rPr>
              <a:t> (especially of beneficiaries who are quoted in text) with captions clearly detailing who is in photos, context of shot and photo credit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011F84-A36C-8097-2212-6C37D3695A6D}"/>
              </a:ext>
            </a:extLst>
          </p:cNvPr>
          <p:cNvSpPr txBox="1"/>
          <p:nvPr/>
        </p:nvSpPr>
        <p:spPr>
          <a:xfrm>
            <a:off x="1502158" y="3527382"/>
            <a:ext cx="59640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Calibri"/>
                <a:cs typeface="Calibri"/>
              </a:rPr>
              <a:t>Videos: landscape and max. 2 minutes </a:t>
            </a:r>
            <a:r>
              <a:rPr lang="en-US" sz="1800">
                <a:latin typeface="Calibri"/>
                <a:cs typeface="Calibri"/>
              </a:rPr>
              <a:t>(unless documentary)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75CCC2-F780-AF82-234E-47F71F35272E}"/>
              </a:ext>
            </a:extLst>
          </p:cNvPr>
          <p:cNvSpPr txBox="1"/>
          <p:nvPr/>
        </p:nvSpPr>
        <p:spPr>
          <a:xfrm>
            <a:off x="1494969" y="4028183"/>
            <a:ext cx="5827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Calibri"/>
                <a:cs typeface="Calibri"/>
              </a:rPr>
              <a:t>Under 800 words</a:t>
            </a:r>
            <a:r>
              <a:rPr lang="en-US" sz="1800">
                <a:latin typeface="Calibri"/>
                <a:cs typeface="Calibri"/>
              </a:rPr>
              <a:t> (short, simple and clear)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E14315-8BD3-B3A0-2BDD-818B3B9AE30C}"/>
              </a:ext>
            </a:extLst>
          </p:cNvPr>
          <p:cNvSpPr txBox="1"/>
          <p:nvPr/>
        </p:nvSpPr>
        <p:spPr>
          <a:xfrm>
            <a:off x="1513112" y="4506685"/>
            <a:ext cx="582748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Calibri"/>
                <a:cs typeface="Calibri"/>
              </a:rPr>
              <a:t>Tag @EduCannotWait</a:t>
            </a:r>
            <a:r>
              <a:rPr lang="en-US" sz="1800">
                <a:latin typeface="Calibri"/>
                <a:cs typeface="Calibri"/>
              </a:rPr>
              <a:t> when you post on your social channels so that we can amplify the story! We will do the same when we publish stories shared with us.</a:t>
            </a:r>
            <a:endParaRPr lang="en-US"/>
          </a:p>
        </p:txBody>
      </p:sp>
      <p:pic>
        <p:nvPicPr>
          <p:cNvPr id="21" name="Picture 21" descr="Icon&#10;&#10;Description automatically generated">
            <a:extLst>
              <a:ext uri="{FF2B5EF4-FFF2-40B4-BE49-F238E27FC236}">
                <a16:creationId xmlns:a16="http://schemas.microsoft.com/office/drawing/2014/main" id="{84C4D76C-C759-7340-0C12-BAAD289AE1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66" y="1912459"/>
            <a:ext cx="353043" cy="3025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9174545-2E1F-B54F-D6DE-EB06F67CF0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66" y="2614157"/>
            <a:ext cx="353043" cy="302520"/>
          </a:xfrm>
          <a:prstGeom prst="rect">
            <a:avLst/>
          </a:prstGeom>
        </p:spPr>
      </p:pic>
      <p:pic>
        <p:nvPicPr>
          <p:cNvPr id="23" name="Picture 21" descr="Icon&#10;&#10;Description automatically generated">
            <a:extLst>
              <a:ext uri="{FF2B5EF4-FFF2-40B4-BE49-F238E27FC236}">
                <a16:creationId xmlns:a16="http://schemas.microsoft.com/office/drawing/2014/main" id="{101DDFC6-B048-712E-64EC-209AC3D2E6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66" y="3546099"/>
            <a:ext cx="353043" cy="302520"/>
          </a:xfrm>
          <a:prstGeom prst="rect">
            <a:avLst/>
          </a:prstGeom>
        </p:spPr>
      </p:pic>
      <p:pic>
        <p:nvPicPr>
          <p:cNvPr id="24" name="Picture 21" descr="Icon&#10;&#10;Description automatically generated">
            <a:extLst>
              <a:ext uri="{FF2B5EF4-FFF2-40B4-BE49-F238E27FC236}">
                <a16:creationId xmlns:a16="http://schemas.microsoft.com/office/drawing/2014/main" id="{337C70AA-55A5-71FA-2362-D598728718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66" y="4554789"/>
            <a:ext cx="353043" cy="302520"/>
          </a:xfrm>
          <a:prstGeom prst="rect">
            <a:avLst/>
          </a:prstGeom>
        </p:spPr>
      </p:pic>
      <p:pic>
        <p:nvPicPr>
          <p:cNvPr id="25" name="Picture 21" descr="Icon&#10;&#10;Description automatically generated">
            <a:extLst>
              <a:ext uri="{FF2B5EF4-FFF2-40B4-BE49-F238E27FC236}">
                <a16:creationId xmlns:a16="http://schemas.microsoft.com/office/drawing/2014/main" id="{2D8BFA2B-6C18-16FC-AD01-870CD93D29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66" y="4023034"/>
            <a:ext cx="353043" cy="3025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CC1FD0-DA68-C773-277E-D87AAA50F101}"/>
              </a:ext>
            </a:extLst>
          </p:cNvPr>
          <p:cNvSpPr txBox="1"/>
          <p:nvPr/>
        </p:nvSpPr>
        <p:spPr>
          <a:xfrm>
            <a:off x="1513112" y="5395685"/>
            <a:ext cx="582748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Calibri"/>
                <a:cs typeface="Calibri"/>
              </a:rPr>
              <a:t>*Note on Ethical Imagery: </a:t>
            </a:r>
            <a:r>
              <a:rPr lang="en-US" sz="1800">
                <a:latin typeface="Calibri"/>
                <a:cs typeface="Calibri"/>
              </a:rPr>
              <a:t>No child/beneficiary should be put at risk to tell a story – protect names and identities when needed (see Visibility Guidance Note for more info)</a:t>
            </a:r>
            <a:endParaRPr lang="en-US" sz="1800" b="1">
              <a:latin typeface="Calibri"/>
              <a:cs typeface="Calibri"/>
            </a:endParaRPr>
          </a:p>
        </p:txBody>
      </p:sp>
      <p:pic>
        <p:nvPicPr>
          <p:cNvPr id="27" name="Picture 21" descr="Icon&#10;&#10;Description automatically generated">
            <a:extLst>
              <a:ext uri="{FF2B5EF4-FFF2-40B4-BE49-F238E27FC236}">
                <a16:creationId xmlns:a16="http://schemas.microsoft.com/office/drawing/2014/main" id="{09D2807C-59A8-AA08-FC03-B7C8B41986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66" y="5443789"/>
            <a:ext cx="353043" cy="302520"/>
          </a:xfrm>
          <a:prstGeom prst="rect">
            <a:avLst/>
          </a:prstGeom>
        </p:spPr>
      </p:pic>
      <p:sp>
        <p:nvSpPr>
          <p:cNvPr id="28" name="Google Shape;238;g13c50419f0e_0_101">
            <a:extLst>
              <a:ext uri="{FF2B5EF4-FFF2-40B4-BE49-F238E27FC236}">
                <a16:creationId xmlns:a16="http://schemas.microsoft.com/office/drawing/2014/main" id="{9FDF648D-ECE2-F144-3219-835309803532}"/>
              </a:ext>
            </a:extLst>
          </p:cNvPr>
          <p:cNvSpPr/>
          <p:nvPr/>
        </p:nvSpPr>
        <p:spPr>
          <a:xfrm>
            <a:off x="7659896" y="4977659"/>
            <a:ext cx="4184668" cy="1288684"/>
          </a:xfrm>
          <a:prstGeom prst="rect">
            <a:avLst/>
          </a:prstGeom>
          <a:solidFill>
            <a:srgbClr val="06B6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en-US" sz="1000" i="1">
              <a:solidFill>
                <a:schemeClr val="bg1"/>
              </a:solidFill>
              <a:latin typeface="Calibri"/>
              <a:ea typeface="Calibri"/>
            </a:endParaRPr>
          </a:p>
          <a:p>
            <a:pPr algn="ctr"/>
            <a:r>
              <a:rPr lang="en-US" sz="1800" i="1">
                <a:solidFill>
                  <a:schemeClr val="bg1"/>
                </a:solidFill>
                <a:latin typeface="Calibri"/>
                <a:ea typeface="Calibri"/>
              </a:rPr>
              <a:t>How many stories should partners share?</a:t>
            </a:r>
            <a:endParaRPr lang="en-US" sz="1800">
              <a:solidFill>
                <a:schemeClr val="bg1"/>
              </a:solidFill>
              <a:latin typeface="Calibri"/>
              <a:ea typeface="Calibri"/>
            </a:endParaRPr>
          </a:p>
          <a:p>
            <a:pPr algn="ctr"/>
            <a:endParaRPr lang="en-US" sz="1000" i="1">
              <a:solidFill>
                <a:schemeClr val="bg1"/>
              </a:solidFill>
              <a:latin typeface="Calibri"/>
              <a:ea typeface="Calibri"/>
            </a:endParaRPr>
          </a:p>
          <a:p>
            <a:pPr algn="ctr"/>
            <a:r>
              <a:rPr lang="en-US" sz="1600">
                <a:solidFill>
                  <a:schemeClr val="bg1"/>
                </a:solidFill>
                <a:latin typeface="Calibri"/>
                <a:ea typeface="Calibri"/>
              </a:rPr>
              <a:t>At least </a:t>
            </a:r>
            <a:r>
              <a:rPr lang="en-US" sz="1600" b="1">
                <a:solidFill>
                  <a:schemeClr val="bg1"/>
                </a:solidFill>
                <a:latin typeface="Calibri"/>
                <a:ea typeface="Calibri"/>
              </a:rPr>
              <a:t>1 per quarter</a:t>
            </a:r>
            <a:r>
              <a:rPr lang="en-US" sz="1600">
                <a:solidFill>
                  <a:schemeClr val="bg1"/>
                </a:solidFill>
                <a:latin typeface="Calibri"/>
                <a:ea typeface="Calibri"/>
              </a:rPr>
              <a:t>, including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Calibri"/>
                <a:ea typeface="Calibri"/>
              </a:rPr>
              <a:t>accompanying high-res photos</a:t>
            </a:r>
            <a:endParaRPr lang="en-US">
              <a:solidFill>
                <a:schemeClr val="bg1"/>
              </a:solidFill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-US" sz="2000" b="1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6" name="Google Shape;130;p4">
            <a:extLst>
              <a:ext uri="{FF2B5EF4-FFF2-40B4-BE49-F238E27FC236}">
                <a16:creationId xmlns:a16="http://schemas.microsoft.com/office/drawing/2014/main" id="{021A40B6-C581-9714-9991-11397F170BFC}"/>
              </a:ext>
            </a:extLst>
          </p:cNvPr>
          <p:cNvSpPr txBox="1">
            <a:spLocks/>
          </p:cNvSpPr>
          <p:nvPr/>
        </p:nvSpPr>
        <p:spPr>
          <a:xfrm>
            <a:off x="11651580" y="6485746"/>
            <a:ext cx="457200" cy="36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chemeClr val="accent6"/>
                </a:solidFill>
              </a:rPr>
              <a:pPr/>
              <a:t>14</a:t>
            </a:fld>
            <a:endParaRPr lang="en-US">
              <a:solidFill>
                <a:schemeClr val="accent6"/>
              </a:solidFill>
            </a:endParaRPr>
          </a:p>
        </p:txBody>
      </p:sp>
      <p:sp>
        <p:nvSpPr>
          <p:cNvPr id="6" name="Google Shape;281;g13c50419f0e_0_124">
            <a:extLst>
              <a:ext uri="{FF2B5EF4-FFF2-40B4-BE49-F238E27FC236}">
                <a16:creationId xmlns:a16="http://schemas.microsoft.com/office/drawing/2014/main" id="{FED34CEA-74BC-85BB-81B0-E7420EB9AEAA}"/>
              </a:ext>
            </a:extLst>
          </p:cNvPr>
          <p:cNvSpPr txBox="1"/>
          <p:nvPr/>
        </p:nvSpPr>
        <p:spPr>
          <a:xfrm>
            <a:off x="8393569" y="18330"/>
            <a:ext cx="372491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000" i="1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#222MillionDreams     </a:t>
            </a:r>
            <a:r>
              <a:rPr lang="en-US" sz="2000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#HLFC2023</a:t>
            </a:r>
            <a:endParaRPr sz="2000" i="1">
              <a:solidFill>
                <a:srgbClr val="FF7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raphic 2">
            <a:extLst>
              <a:ext uri="{FF2B5EF4-FFF2-40B4-BE49-F238E27FC236}">
                <a16:creationId xmlns:a16="http://schemas.microsoft.com/office/drawing/2014/main" id="{96E39BBB-2ABC-AE86-8FF8-F5BC73338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46775" y="120690"/>
            <a:ext cx="228156" cy="23601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>
            <a:alpha val="44310"/>
          </a:schemeClr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d10e84e5f_0_23"/>
          <p:cNvSpPr/>
          <p:nvPr/>
        </p:nvSpPr>
        <p:spPr>
          <a:xfrm>
            <a:off x="6212925" y="1701900"/>
            <a:ext cx="5711100" cy="4765500"/>
          </a:xfrm>
          <a:prstGeom prst="rect">
            <a:avLst/>
          </a:prstGeom>
          <a:solidFill>
            <a:srgbClr val="DA0B45">
              <a:alpha val="39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13d10e84e5f_0_23"/>
          <p:cNvSpPr/>
          <p:nvPr/>
        </p:nvSpPr>
        <p:spPr>
          <a:xfrm>
            <a:off x="244900" y="1587050"/>
            <a:ext cx="3056400" cy="4941000"/>
          </a:xfrm>
          <a:prstGeom prst="rect">
            <a:avLst/>
          </a:prstGeom>
          <a:solidFill>
            <a:srgbClr val="DA0B45">
              <a:alpha val="39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13d10e84e5f_0_23"/>
          <p:cNvSpPr txBox="1">
            <a:spLocks noGrp="1"/>
          </p:cNvSpPr>
          <p:nvPr>
            <p:ph type="sldNum" idx="12"/>
          </p:nvPr>
        </p:nvSpPr>
        <p:spPr>
          <a:xfrm>
            <a:off x="9273661" y="646718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13d10e84e5f_0_23"/>
          <p:cNvSpPr/>
          <p:nvPr/>
        </p:nvSpPr>
        <p:spPr>
          <a:xfrm flipH="1">
            <a:off x="5087600" y="354000"/>
            <a:ext cx="447300" cy="3207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13d10e84e5f_0_23"/>
          <p:cNvSpPr/>
          <p:nvPr/>
        </p:nvSpPr>
        <p:spPr>
          <a:xfrm>
            <a:off x="244903" y="1267974"/>
            <a:ext cx="3056400" cy="435000"/>
          </a:xfrm>
          <a:prstGeom prst="rect">
            <a:avLst/>
          </a:prstGeom>
          <a:solidFill>
            <a:srgbClr val="DA0B45">
              <a:alpha val="8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3d10e84e5f_0_23"/>
          <p:cNvSpPr txBox="1"/>
          <p:nvPr/>
        </p:nvSpPr>
        <p:spPr>
          <a:xfrm>
            <a:off x="857602" y="1300251"/>
            <a:ext cx="1993800" cy="384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1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ECW’s Channels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13d10e84e5f_0_23"/>
          <p:cNvSpPr/>
          <p:nvPr/>
        </p:nvSpPr>
        <p:spPr>
          <a:xfrm>
            <a:off x="3510764" y="1560085"/>
            <a:ext cx="2466000" cy="3921600"/>
          </a:xfrm>
          <a:prstGeom prst="rect">
            <a:avLst/>
          </a:prstGeom>
          <a:solidFill>
            <a:srgbClr val="DA0B45">
              <a:alpha val="39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13d10e84e5f_0_23"/>
          <p:cNvSpPr/>
          <p:nvPr/>
        </p:nvSpPr>
        <p:spPr>
          <a:xfrm>
            <a:off x="3510764" y="1276482"/>
            <a:ext cx="2466000" cy="332400"/>
          </a:xfrm>
          <a:prstGeom prst="rect">
            <a:avLst/>
          </a:prstGeom>
          <a:solidFill>
            <a:srgbClr val="DA0B45">
              <a:alpha val="8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13d10e84e5f_0_23"/>
          <p:cNvSpPr txBox="1"/>
          <p:nvPr/>
        </p:nvSpPr>
        <p:spPr>
          <a:xfrm>
            <a:off x="3987602" y="1279046"/>
            <a:ext cx="1755000" cy="323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1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Main </a:t>
            </a:r>
            <a:r>
              <a:rPr lang="en-US" sz="1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Accounts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13d10e84e5f_0_23"/>
          <p:cNvSpPr txBox="1"/>
          <p:nvPr/>
        </p:nvSpPr>
        <p:spPr>
          <a:xfrm>
            <a:off x="4218543" y="1724288"/>
            <a:ext cx="1520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@EduCannotWait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+64K followers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3d10e84e5f_0_23"/>
          <p:cNvSpPr txBox="1"/>
          <p:nvPr/>
        </p:nvSpPr>
        <p:spPr>
          <a:xfrm>
            <a:off x="4246614" y="2342450"/>
            <a:ext cx="1359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@KentPage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+111K followers</a:t>
            </a:r>
            <a:endParaRPr/>
          </a:p>
        </p:txBody>
      </p:sp>
      <p:sp>
        <p:nvSpPr>
          <p:cNvPr id="331" name="Google Shape;331;g13d10e84e5f_0_23"/>
          <p:cNvSpPr txBox="1"/>
          <p:nvPr/>
        </p:nvSpPr>
        <p:spPr>
          <a:xfrm>
            <a:off x="4218543" y="2998929"/>
            <a:ext cx="1412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@YasmineSherif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+13K followers</a:t>
            </a:r>
            <a:endParaRPr/>
          </a:p>
        </p:txBody>
      </p:sp>
      <p:pic>
        <p:nvPicPr>
          <p:cNvPr id="332" name="Google Shape;332;g13d10e84e5f_0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8265" y="1764851"/>
            <a:ext cx="384877" cy="38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13d10e84e5f_0_2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8265" y="2419397"/>
            <a:ext cx="384877" cy="38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13d10e84e5f_0_2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9087" y="3026952"/>
            <a:ext cx="384877" cy="38583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13d10e84e5f_0_23"/>
          <p:cNvSpPr/>
          <p:nvPr/>
        </p:nvSpPr>
        <p:spPr>
          <a:xfrm>
            <a:off x="3521466" y="3735827"/>
            <a:ext cx="2466000" cy="323100"/>
          </a:xfrm>
          <a:prstGeom prst="rect">
            <a:avLst/>
          </a:prstGeom>
          <a:solidFill>
            <a:srgbClr val="DA0B45">
              <a:alpha val="8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13d10e84e5f_0_23"/>
          <p:cNvSpPr txBox="1"/>
          <p:nvPr/>
        </p:nvSpPr>
        <p:spPr>
          <a:xfrm>
            <a:off x="3987114" y="3727258"/>
            <a:ext cx="1567800" cy="323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1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Main Hashtags #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13d10e84e5f_0_23"/>
          <p:cNvSpPr txBox="1"/>
          <p:nvPr/>
        </p:nvSpPr>
        <p:spPr>
          <a:xfrm>
            <a:off x="3646632" y="4993303"/>
            <a:ext cx="153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SDG4📚</a:t>
            </a:r>
            <a:endParaRPr/>
          </a:p>
        </p:txBody>
      </p:sp>
      <p:sp>
        <p:nvSpPr>
          <p:cNvPr id="338" name="Google Shape;338;g13d10e84e5f_0_23"/>
          <p:cNvSpPr txBox="1"/>
          <p:nvPr/>
        </p:nvSpPr>
        <p:spPr>
          <a:xfrm>
            <a:off x="3646632" y="4697870"/>
            <a:ext cx="153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ECW</a:t>
            </a:r>
            <a:endParaRPr/>
          </a:p>
        </p:txBody>
      </p:sp>
      <p:sp>
        <p:nvSpPr>
          <p:cNvPr id="339" name="Google Shape;339;g13d10e84e5f_0_23"/>
          <p:cNvSpPr txBox="1"/>
          <p:nvPr/>
        </p:nvSpPr>
        <p:spPr>
          <a:xfrm>
            <a:off x="3659986" y="4119799"/>
            <a:ext cx="261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222MillionDreams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✨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13d10e84e5f_0_23"/>
          <p:cNvSpPr txBox="1"/>
          <p:nvPr/>
        </p:nvSpPr>
        <p:spPr>
          <a:xfrm>
            <a:off x="3646632" y="4401028"/>
            <a:ext cx="246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EducationCannotWait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13d10e84e5f_0_23"/>
          <p:cNvSpPr/>
          <p:nvPr/>
        </p:nvSpPr>
        <p:spPr>
          <a:xfrm>
            <a:off x="3521475" y="5457502"/>
            <a:ext cx="2466000" cy="1009800"/>
          </a:xfrm>
          <a:prstGeom prst="rect">
            <a:avLst/>
          </a:prstGeom>
          <a:solidFill>
            <a:srgbClr val="DA0B45">
              <a:alpha val="1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13d10e84e5f_0_23"/>
          <p:cNvSpPr txBox="1"/>
          <p:nvPr/>
        </p:nvSpPr>
        <p:spPr>
          <a:xfrm>
            <a:off x="3458133" y="5631661"/>
            <a:ext cx="2221500" cy="58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1600" b="1" i="0" u="none" strike="noStrike" cap="none">
                <a:solidFill>
                  <a:srgbClr val="E13B69"/>
                </a:solidFill>
                <a:latin typeface="Calibri"/>
                <a:ea typeface="Calibri"/>
                <a:cs typeface="Calibri"/>
                <a:sym typeface="Calibri"/>
              </a:rPr>
              <a:t>Make sure to tag our accounts and use key #</a:t>
            </a:r>
            <a:endParaRPr sz="1600" b="1" i="0" u="none" strike="noStrike" cap="none">
              <a:solidFill>
                <a:srgbClr val="E13B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13d10e84e5f_0_23"/>
          <p:cNvSpPr txBox="1"/>
          <p:nvPr/>
        </p:nvSpPr>
        <p:spPr>
          <a:xfrm>
            <a:off x="5615885" y="5475024"/>
            <a:ext cx="382200" cy="92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E13B69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sz="5400" b="1" i="0" u="none" strike="noStrike" cap="none">
              <a:solidFill>
                <a:srgbClr val="E13B6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4" name="Google Shape;344;g13d10e84e5f_0_23"/>
          <p:cNvSpPr/>
          <p:nvPr/>
        </p:nvSpPr>
        <p:spPr>
          <a:xfrm>
            <a:off x="6190111" y="1254683"/>
            <a:ext cx="5747400" cy="447300"/>
          </a:xfrm>
          <a:prstGeom prst="rect">
            <a:avLst/>
          </a:prstGeom>
          <a:solidFill>
            <a:srgbClr val="DA0B45">
              <a:alpha val="8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13d10e84e5f_0_23"/>
          <p:cNvSpPr txBox="1"/>
          <p:nvPr/>
        </p:nvSpPr>
        <p:spPr>
          <a:xfrm>
            <a:off x="7731429" y="1293793"/>
            <a:ext cx="2836800" cy="384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1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ECW Recommendations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g13d10e84e5f_0_2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6901" y="2250217"/>
            <a:ext cx="299831" cy="29983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13d10e84e5f_0_23"/>
          <p:cNvSpPr txBox="1"/>
          <p:nvPr/>
        </p:nvSpPr>
        <p:spPr>
          <a:xfrm>
            <a:off x="6786340" y="2250698"/>
            <a:ext cx="3087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Follow ECW social media channels.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g13d10e84e5f_0_23"/>
          <p:cNvPicPr preferRelativeResize="0"/>
          <p:nvPr/>
        </p:nvPicPr>
        <p:blipFill rotWithShape="1">
          <a:blip r:embed="rId7" cstate="screen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6509" y="3232395"/>
            <a:ext cx="299830" cy="29983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13d10e84e5f_0_23"/>
          <p:cNvSpPr txBox="1"/>
          <p:nvPr/>
        </p:nvSpPr>
        <p:spPr>
          <a:xfrm>
            <a:off x="6825613" y="3235523"/>
            <a:ext cx="3001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Retweet/share and like our posts.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13d10e84e5f_0_23"/>
          <p:cNvSpPr txBox="1"/>
          <p:nvPr/>
        </p:nvSpPr>
        <p:spPr>
          <a:xfrm>
            <a:off x="6297382" y="1772538"/>
            <a:ext cx="312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E13B69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encourage grantees to…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13d10e84e5f_0_23"/>
          <p:cNvSpPr/>
          <p:nvPr/>
        </p:nvSpPr>
        <p:spPr>
          <a:xfrm>
            <a:off x="6190852" y="3708575"/>
            <a:ext cx="5725896" cy="1129994"/>
          </a:xfrm>
          <a:prstGeom prst="rect">
            <a:avLst/>
          </a:prstGeom>
          <a:solidFill>
            <a:srgbClr val="DA0B45">
              <a:alpha val="58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13d10e84e5f_0_23"/>
          <p:cNvSpPr txBox="1"/>
          <p:nvPr/>
        </p:nvSpPr>
        <p:spPr>
          <a:xfrm>
            <a:off x="6322096" y="3755550"/>
            <a:ext cx="445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E13B69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Contact the ECW Advocacy/Comms Team 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13d10e84e5f_0_23"/>
          <p:cNvSpPr txBox="1"/>
          <p:nvPr/>
        </p:nvSpPr>
        <p:spPr>
          <a:xfrm>
            <a:off x="6909494" y="4178923"/>
            <a:ext cx="4999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Don’t hesitate to contact us with any significant social media campaigns so we can promote and amplify.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g13d10e84e5f_0_23"/>
          <p:cNvSpPr txBox="1"/>
          <p:nvPr/>
        </p:nvSpPr>
        <p:spPr>
          <a:xfrm>
            <a:off x="6355890" y="4971805"/>
            <a:ext cx="241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E13B69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Join ECW Campaigns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g13d10e84e5f_0_23"/>
          <p:cNvSpPr txBox="1"/>
          <p:nvPr/>
        </p:nvSpPr>
        <p:spPr>
          <a:xfrm>
            <a:off x="6873494" y="5352024"/>
            <a:ext cx="50718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5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ECW </a:t>
            </a:r>
            <a:r>
              <a:rPr lang="en-US" sz="1550">
                <a:latin typeface="Calibri"/>
                <a:ea typeface="Calibri"/>
                <a:cs typeface="Calibri"/>
                <a:sym typeface="Calibri"/>
              </a:rPr>
              <a:t>regularly launches</a:t>
            </a:r>
            <a:r>
              <a:rPr lang="en-US" sz="15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online campaigns to </a:t>
            </a:r>
            <a:r>
              <a:rPr lang="en-US" sz="1550">
                <a:latin typeface="Calibri"/>
                <a:ea typeface="Calibri"/>
                <a:cs typeface="Calibri"/>
                <a:sym typeface="Calibri"/>
              </a:rPr>
              <a:t>advocate for </a:t>
            </a:r>
            <a:r>
              <a:rPr lang="en-US" sz="1550" err="1">
                <a:latin typeface="Calibri"/>
                <a:ea typeface="Calibri"/>
                <a:cs typeface="Calibri"/>
                <a:sym typeface="Calibri"/>
              </a:rPr>
              <a:t>EiEPC</a:t>
            </a:r>
            <a:r>
              <a:rPr lang="en-US" sz="1550">
                <a:latin typeface="Calibri"/>
                <a:ea typeface="Calibri"/>
                <a:cs typeface="Calibri"/>
                <a:sym typeface="Calibri"/>
              </a:rPr>
              <a:t> and the children we serve. </a:t>
            </a:r>
            <a:r>
              <a:rPr lang="en-US" sz="15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develop and share social media kits with engaging messages + graphics </a:t>
            </a:r>
            <a:r>
              <a:rPr lang="en-US" sz="1550">
                <a:latin typeface="Calibri"/>
                <a:ea typeface="Calibri"/>
                <a:cs typeface="Calibri"/>
                <a:sym typeface="Calibri"/>
              </a:rPr>
              <a:t>+ templates that you can customize for</a:t>
            </a:r>
            <a:r>
              <a:rPr lang="en-US" sz="15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your social accounts!</a:t>
            </a:r>
            <a:r>
              <a:rPr lang="en-US" sz="1550"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sz="15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g13d10e84e5f_0_23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025" y="4236093"/>
            <a:ext cx="299824" cy="299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13d10e84e5f_0_23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746" y="5449415"/>
            <a:ext cx="359976" cy="3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13d10e84e5f_0_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76000" y="1364360"/>
            <a:ext cx="182700" cy="15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9" name="Google Shape;359;g13d10e84e5f_0_23"/>
          <p:cNvGrpSpPr/>
          <p:nvPr/>
        </p:nvGrpSpPr>
        <p:grpSpPr>
          <a:xfrm>
            <a:off x="479775" y="2290887"/>
            <a:ext cx="2710550" cy="4134151"/>
            <a:chOff x="485675" y="2032025"/>
            <a:chExt cx="2710550" cy="4134151"/>
          </a:xfrm>
        </p:grpSpPr>
        <p:sp>
          <p:nvSpPr>
            <p:cNvPr id="360" name="Google Shape;360;g13d10e84e5f_0_23"/>
            <p:cNvSpPr txBox="1"/>
            <p:nvPr/>
          </p:nvSpPr>
          <p:spPr>
            <a:xfrm>
              <a:off x="990025" y="2056388"/>
              <a:ext cx="149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@EduCannotWait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g13d10e84e5f_0_23"/>
            <p:cNvSpPr txBox="1"/>
            <p:nvPr/>
          </p:nvSpPr>
          <p:spPr>
            <a:xfrm>
              <a:off x="990025" y="2518515"/>
              <a:ext cx="1407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/EduCannotWait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g13d10e84e5f_0_23"/>
            <p:cNvSpPr txBox="1"/>
            <p:nvPr/>
          </p:nvSpPr>
          <p:spPr>
            <a:xfrm>
              <a:off x="990025" y="3006765"/>
              <a:ext cx="1861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/EducationCannotWait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g13d10e84e5f_0_23"/>
            <p:cNvSpPr txBox="1"/>
            <p:nvPr/>
          </p:nvSpPr>
          <p:spPr>
            <a:xfrm>
              <a:off x="990025" y="3477478"/>
              <a:ext cx="149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@EduCannotWait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g13d10e84e5f_0_23"/>
            <p:cNvSpPr txBox="1"/>
            <p:nvPr/>
          </p:nvSpPr>
          <p:spPr>
            <a:xfrm>
              <a:off x="990025" y="3965728"/>
              <a:ext cx="1412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ecw.exposure.co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g13d10e84e5f_0_23"/>
            <p:cNvSpPr txBox="1"/>
            <p:nvPr/>
          </p:nvSpPr>
          <p:spPr>
            <a:xfrm>
              <a:off x="990025" y="4443795"/>
              <a:ext cx="2206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/ECWEducationCannotWait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g13d10e84e5f_0_23"/>
            <p:cNvSpPr txBox="1"/>
            <p:nvPr/>
          </p:nvSpPr>
          <p:spPr>
            <a:xfrm>
              <a:off x="990025" y="4890578"/>
              <a:ext cx="1407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/EduCannotWait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7" name="Google Shape;367;g13d10e84e5f_0_23" descr="THE NEW TIKTOK LOGO PNG 2022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074" y="5394123"/>
              <a:ext cx="266700" cy="3003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8" name="Google Shape;368;g13d10e84e5f_0_23"/>
            <p:cNvSpPr txBox="1"/>
            <p:nvPr/>
          </p:nvSpPr>
          <p:spPr>
            <a:xfrm>
              <a:off x="990025" y="5358190"/>
              <a:ext cx="149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@EduCannotWait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g13d10e84e5f_0_23"/>
            <p:cNvSpPr txBox="1"/>
            <p:nvPr/>
          </p:nvSpPr>
          <p:spPr>
            <a:xfrm>
              <a:off x="990025" y="5858376"/>
              <a:ext cx="1407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/EduCannotWait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0" name="Google Shape;370;g13d10e84e5f_0_2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16075" y="2032025"/>
              <a:ext cx="334775" cy="33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g13d10e84e5f_0_2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88550" y="2490138"/>
              <a:ext cx="299825" cy="29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g13d10e84e5f_0_23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04754" y="2980675"/>
              <a:ext cx="299850" cy="29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g13d10e84e5f_0_23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88538" y="3449713"/>
              <a:ext cx="299850" cy="29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g13d10e84e5f_0_23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95228" y="3994453"/>
              <a:ext cx="299850" cy="29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g13d10e84e5f_0_23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487288" y="4434100"/>
              <a:ext cx="334775" cy="33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g13d10e84e5f_0_23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485675" y="4910050"/>
              <a:ext cx="266700" cy="266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g13d10e84e5f_0_23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497525" y="5881288"/>
              <a:ext cx="314325" cy="2619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8" name="Google Shape;378;g13d10e84e5f_0_23"/>
          <p:cNvSpPr txBox="1"/>
          <p:nvPr/>
        </p:nvSpPr>
        <p:spPr>
          <a:xfrm>
            <a:off x="995622" y="1843038"/>
            <a:ext cx="2221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educationcannotwait.org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g13d10e84e5f_0_23"/>
          <p:cNvPicPr preferRelativeResize="0"/>
          <p:nvPr/>
        </p:nvPicPr>
        <p:blipFill>
          <a:blip r:embed="rId2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00" y="1813013"/>
            <a:ext cx="359975" cy="36785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13d10e84e5f_0_23"/>
          <p:cNvSpPr txBox="1"/>
          <p:nvPr/>
        </p:nvSpPr>
        <p:spPr>
          <a:xfrm>
            <a:off x="539531" y="161452"/>
            <a:ext cx="4087200" cy="92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5400"/>
            </a:pPr>
            <a:r>
              <a:rPr lang="en-US" sz="5400" i="0" u="none" strike="noStrike" cap="none">
                <a:solidFill>
                  <a:srgbClr val="E13B69"/>
                </a:solidFill>
                <a:latin typeface="Calibri"/>
                <a:ea typeface="Calibri"/>
                <a:cs typeface="Calibri"/>
                <a:sym typeface="Calibri"/>
              </a:rPr>
              <a:t>Social Media</a:t>
            </a:r>
            <a:r>
              <a:rPr lang="en-US" sz="5400">
                <a:solidFill>
                  <a:srgbClr val="E13B69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sz="1400" b="0" i="0" u="none" strike="noStrike" cap="none">
              <a:solidFill>
                <a:srgbClr val="E13B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13d10e84e5f_0_23"/>
          <p:cNvSpPr/>
          <p:nvPr/>
        </p:nvSpPr>
        <p:spPr>
          <a:xfrm>
            <a:off x="244906" y="379150"/>
            <a:ext cx="182700" cy="537600"/>
          </a:xfrm>
          <a:prstGeom prst="rect">
            <a:avLst/>
          </a:prstGeom>
          <a:solidFill>
            <a:srgbClr val="E13B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E13B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81;g13c50419f0e_0_124">
            <a:extLst>
              <a:ext uri="{FF2B5EF4-FFF2-40B4-BE49-F238E27FC236}">
                <a16:creationId xmlns:a16="http://schemas.microsoft.com/office/drawing/2014/main" id="{F40B44F2-B783-7BD4-0C00-BE6B2B71155D}"/>
              </a:ext>
            </a:extLst>
          </p:cNvPr>
          <p:cNvSpPr txBox="1"/>
          <p:nvPr/>
        </p:nvSpPr>
        <p:spPr>
          <a:xfrm>
            <a:off x="8393569" y="18330"/>
            <a:ext cx="372491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000" i="1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#222MillionDreams     </a:t>
            </a:r>
            <a:r>
              <a:rPr lang="en-US" sz="2000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#HLFC2023</a:t>
            </a:r>
            <a:endParaRPr sz="2000" i="1">
              <a:solidFill>
                <a:srgbClr val="FF7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raphic 2">
            <a:extLst>
              <a:ext uri="{FF2B5EF4-FFF2-40B4-BE49-F238E27FC236}">
                <a16:creationId xmlns:a16="http://schemas.microsoft.com/office/drawing/2014/main" id="{B33A36A2-7EC2-9E67-3607-8F516532891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546775" y="120690"/>
            <a:ext cx="228156" cy="236011"/>
          </a:xfrm>
          <a:prstGeom prst="rect">
            <a:avLst/>
          </a:prstGeom>
        </p:spPr>
      </p:pic>
      <p:sp>
        <p:nvSpPr>
          <p:cNvPr id="2" name="Google Shape;349;g13d10e84e5f_0_23">
            <a:extLst>
              <a:ext uri="{FF2B5EF4-FFF2-40B4-BE49-F238E27FC236}">
                <a16:creationId xmlns:a16="http://schemas.microsoft.com/office/drawing/2014/main" id="{941CCFDC-D55E-CC95-EA21-AB92373EFF7A}"/>
              </a:ext>
            </a:extLst>
          </p:cNvPr>
          <p:cNvSpPr txBox="1"/>
          <p:nvPr/>
        </p:nvSpPr>
        <p:spPr>
          <a:xfrm>
            <a:off x="6833011" y="2621483"/>
            <a:ext cx="5102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>
                <a:latin typeface="Calibri"/>
                <a:cs typeface="Calibri"/>
                <a:sym typeface="Calibri"/>
              </a:rPr>
              <a:t>Publish posts showcasing your work &amp; results with ECW funding (4x/month)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D7C3A-1737-A488-CA49-7A061FE45584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340" y="2690643"/>
            <a:ext cx="288789" cy="35818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>
            <a:alpha val="44313"/>
          </a:schemeClr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3d10e84e5f_6_34"/>
          <p:cNvSpPr txBox="1"/>
          <p:nvPr/>
        </p:nvSpPr>
        <p:spPr>
          <a:xfrm>
            <a:off x="539531" y="161309"/>
            <a:ext cx="4087093" cy="92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5400"/>
            </a:pPr>
            <a:r>
              <a:rPr lang="en-US" sz="5400" i="0" u="none" strike="noStrike" cap="none">
                <a:solidFill>
                  <a:srgbClr val="E13B69"/>
                </a:solidFill>
                <a:latin typeface="Calibri"/>
                <a:ea typeface="Calibri"/>
                <a:cs typeface="Calibri"/>
                <a:sym typeface="Calibri"/>
              </a:rPr>
              <a:t>Social Media</a:t>
            </a:r>
            <a:r>
              <a:rPr lang="en-US" sz="5400">
                <a:solidFill>
                  <a:srgbClr val="E13B69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sz="1400" b="0" i="0" u="none" strike="noStrike" cap="none">
              <a:solidFill>
                <a:srgbClr val="E13B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13d10e84e5f_6_34"/>
          <p:cNvSpPr/>
          <p:nvPr/>
        </p:nvSpPr>
        <p:spPr>
          <a:xfrm>
            <a:off x="264806" y="354000"/>
            <a:ext cx="182700" cy="537592"/>
          </a:xfrm>
          <a:prstGeom prst="rect">
            <a:avLst/>
          </a:prstGeom>
          <a:solidFill>
            <a:srgbClr val="E13B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E13B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13d10e84e5f_6_34"/>
          <p:cNvSpPr/>
          <p:nvPr/>
        </p:nvSpPr>
        <p:spPr>
          <a:xfrm flipH="1">
            <a:off x="5087600" y="354000"/>
            <a:ext cx="447300" cy="3207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g13d10e84e5f_6_34" descr="Text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9287" y="1642257"/>
            <a:ext cx="2943162" cy="3573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A773453-F999-750A-EAA2-3321E074BF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737" y="1747097"/>
            <a:ext cx="2718096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64CEEDBD-5B89-63CA-4A25-4A02E5DBF1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79" y="4098697"/>
            <a:ext cx="2558491" cy="1968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7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85B867DF-B1B6-EEF9-8E5C-E86D54D114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06" y="1283071"/>
            <a:ext cx="2423696" cy="2521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D9FA218-C8D9-19A6-B483-194704AB9C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76052"/>
            <a:ext cx="2430162" cy="2273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74A31F5-31D6-5112-C9EE-97957A62BB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83071"/>
            <a:ext cx="2318951" cy="2921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Google Shape;130;p4">
            <a:extLst>
              <a:ext uri="{FF2B5EF4-FFF2-40B4-BE49-F238E27FC236}">
                <a16:creationId xmlns:a16="http://schemas.microsoft.com/office/drawing/2014/main" id="{B4E5C873-2EAE-4C5B-E9FF-8EB277CBBF36}"/>
              </a:ext>
            </a:extLst>
          </p:cNvPr>
          <p:cNvSpPr txBox="1">
            <a:spLocks/>
          </p:cNvSpPr>
          <p:nvPr/>
        </p:nvSpPr>
        <p:spPr>
          <a:xfrm>
            <a:off x="11651580" y="6485746"/>
            <a:ext cx="457200" cy="36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chemeClr val="accent6"/>
                </a:solidFill>
              </a:rPr>
              <a:pPr/>
              <a:t>16</a:t>
            </a:fld>
            <a:endParaRPr lang="en-US">
              <a:solidFill>
                <a:schemeClr val="accent6"/>
              </a:solidFill>
            </a:endParaRPr>
          </a:p>
        </p:txBody>
      </p:sp>
      <p:sp>
        <p:nvSpPr>
          <p:cNvPr id="5" name="Google Shape;281;g13c50419f0e_0_124">
            <a:extLst>
              <a:ext uri="{FF2B5EF4-FFF2-40B4-BE49-F238E27FC236}">
                <a16:creationId xmlns:a16="http://schemas.microsoft.com/office/drawing/2014/main" id="{51191E18-8789-E0CF-016E-1FFF4CD804E9}"/>
              </a:ext>
            </a:extLst>
          </p:cNvPr>
          <p:cNvSpPr txBox="1"/>
          <p:nvPr/>
        </p:nvSpPr>
        <p:spPr>
          <a:xfrm>
            <a:off x="8393569" y="18330"/>
            <a:ext cx="372491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000" i="1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#222MillionDreams     </a:t>
            </a:r>
            <a:r>
              <a:rPr lang="en-US" sz="2000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#HLFC2023</a:t>
            </a:r>
            <a:endParaRPr sz="2000" i="1">
              <a:solidFill>
                <a:srgbClr val="FF7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raphic 2">
            <a:extLst>
              <a:ext uri="{FF2B5EF4-FFF2-40B4-BE49-F238E27FC236}">
                <a16:creationId xmlns:a16="http://schemas.microsoft.com/office/drawing/2014/main" id="{5A64D2FA-F95E-EB65-8E45-AE0C09F07F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46775" y="120690"/>
            <a:ext cx="228156" cy="23601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c50419f0e_0_0"/>
          <p:cNvSpPr txBox="1"/>
          <p:nvPr/>
        </p:nvSpPr>
        <p:spPr>
          <a:xfrm>
            <a:off x="592911" y="116003"/>
            <a:ext cx="9438000" cy="815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5400"/>
            </a:pPr>
            <a:r>
              <a:rPr lang="en-US" sz="4700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ECW Brand Guidelines </a:t>
            </a:r>
            <a:endParaRPr lang="en-US" sz="7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73" name="Google Shape;473;g13c50419f0e_0_0"/>
          <p:cNvSpPr/>
          <p:nvPr/>
        </p:nvSpPr>
        <p:spPr>
          <a:xfrm>
            <a:off x="256081" y="231943"/>
            <a:ext cx="172800" cy="691500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B96CB09-0857-3E3D-7AED-1FE713E002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21" y="1514820"/>
            <a:ext cx="2004444" cy="4386649"/>
          </a:xfrm>
          <a:prstGeom prst="rect">
            <a:avLst/>
          </a:prstGeom>
        </p:spPr>
      </p:pic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1797F841-2C8A-5633-B26D-EF511D6097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590" y="1514820"/>
            <a:ext cx="2012249" cy="4467348"/>
          </a:xfrm>
          <a:prstGeom prst="rect">
            <a:avLst/>
          </a:prstGeom>
        </p:spPr>
      </p:pic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7541F58-19D9-48A8-0C7F-039B21564B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039" y="1490106"/>
            <a:ext cx="2004444" cy="205903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836D9BE0-50E3-284D-5C1A-20B40D1FC6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041" y="3748493"/>
            <a:ext cx="2032950" cy="2152976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1FB8D5-E66E-4A66-01D8-D872CEB178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5261" y="1462058"/>
            <a:ext cx="4347628" cy="1463520"/>
          </a:xfrm>
          <a:prstGeom prst="rect">
            <a:avLst/>
          </a:prstGeom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AE282E1-B693-EC77-995C-206B427D36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7"/>
          <a:stretch/>
        </p:blipFill>
        <p:spPr>
          <a:xfrm>
            <a:off x="6950181" y="3752055"/>
            <a:ext cx="4352714" cy="1380331"/>
          </a:xfrm>
          <a:prstGeom prst="rect">
            <a:avLst/>
          </a:prstGeom>
        </p:spPr>
      </p:pic>
      <p:sp>
        <p:nvSpPr>
          <p:cNvPr id="3" name="Google Shape;130;p4">
            <a:extLst>
              <a:ext uri="{FF2B5EF4-FFF2-40B4-BE49-F238E27FC236}">
                <a16:creationId xmlns:a16="http://schemas.microsoft.com/office/drawing/2014/main" id="{E8738615-C28A-C95A-BD2E-53C4AB324CA0}"/>
              </a:ext>
            </a:extLst>
          </p:cNvPr>
          <p:cNvSpPr txBox="1">
            <a:spLocks/>
          </p:cNvSpPr>
          <p:nvPr/>
        </p:nvSpPr>
        <p:spPr>
          <a:xfrm>
            <a:off x="11651580" y="6485746"/>
            <a:ext cx="457200" cy="36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chemeClr val="accent6"/>
                </a:solidFill>
              </a:rPr>
              <a:pPr/>
              <a:t>17</a:t>
            </a:fld>
            <a:endParaRPr lang="en-US">
              <a:solidFill>
                <a:schemeClr val="accent6"/>
              </a:solidFill>
            </a:endParaRPr>
          </a:p>
        </p:txBody>
      </p:sp>
      <p:sp>
        <p:nvSpPr>
          <p:cNvPr id="5" name="Google Shape;281;g13c50419f0e_0_124">
            <a:extLst>
              <a:ext uri="{FF2B5EF4-FFF2-40B4-BE49-F238E27FC236}">
                <a16:creationId xmlns:a16="http://schemas.microsoft.com/office/drawing/2014/main" id="{5EC4006A-17F6-7DE8-4E46-8D8535BDD0DA}"/>
              </a:ext>
            </a:extLst>
          </p:cNvPr>
          <p:cNvSpPr txBox="1"/>
          <p:nvPr/>
        </p:nvSpPr>
        <p:spPr>
          <a:xfrm>
            <a:off x="8393569" y="18330"/>
            <a:ext cx="372491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000" i="1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#222MillionDreams     </a:t>
            </a:r>
            <a:r>
              <a:rPr lang="en-US" sz="2000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#HLFC2023</a:t>
            </a:r>
            <a:endParaRPr sz="2000" i="1">
              <a:solidFill>
                <a:srgbClr val="FF7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raphic 2">
            <a:extLst>
              <a:ext uri="{FF2B5EF4-FFF2-40B4-BE49-F238E27FC236}">
                <a16:creationId xmlns:a16="http://schemas.microsoft.com/office/drawing/2014/main" id="{48955C71-03D8-8EB3-46F3-2A5005762C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46775" y="120690"/>
            <a:ext cx="228156" cy="23601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c50419f0e_0_0"/>
          <p:cNvSpPr txBox="1"/>
          <p:nvPr/>
        </p:nvSpPr>
        <p:spPr>
          <a:xfrm>
            <a:off x="592911" y="116003"/>
            <a:ext cx="9438000" cy="815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5400"/>
            </a:pPr>
            <a:r>
              <a:rPr lang="en-US" sz="4700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ECW Brand Guidelines </a:t>
            </a:r>
            <a:endParaRPr lang="en-US" sz="7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73" name="Google Shape;473;g13c50419f0e_0_0"/>
          <p:cNvSpPr/>
          <p:nvPr/>
        </p:nvSpPr>
        <p:spPr>
          <a:xfrm>
            <a:off x="256081" y="231943"/>
            <a:ext cx="172800" cy="691500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6" name="Google Shape;476;g13c50419f0e_0_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854" y="1482844"/>
            <a:ext cx="4787720" cy="3418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8EA5652-C4E4-3D9C-CF73-8BD1835D75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920" y="1482825"/>
            <a:ext cx="4673600" cy="3409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hlinkClick r:id="rId5"/>
            <a:extLst>
              <a:ext uri="{FF2B5EF4-FFF2-40B4-BE49-F238E27FC236}">
                <a16:creationId xmlns:a16="http://schemas.microsoft.com/office/drawing/2014/main" id="{3CD42A91-232E-9BED-978D-78C86821CA49}"/>
              </a:ext>
            </a:extLst>
          </p:cNvPr>
          <p:cNvSpPr txBox="1"/>
          <p:nvPr/>
        </p:nvSpPr>
        <p:spPr>
          <a:xfrm>
            <a:off x="5477299" y="5803543"/>
            <a:ext cx="1988045" cy="43088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FF7900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here</a:t>
            </a:r>
            <a:endParaRPr lang="en-US" sz="2200" b="1">
              <a:solidFill>
                <a:srgbClr val="FF7900"/>
              </a:solidFill>
              <a:latin typeface="Calibri"/>
              <a:cs typeface="Calibri"/>
            </a:endParaRPr>
          </a:p>
        </p:txBody>
      </p:sp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C8EF1E50-83A8-EA26-0C08-5467555899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781" y="5288185"/>
            <a:ext cx="1332543" cy="1032656"/>
          </a:xfrm>
          <a:prstGeom prst="rect">
            <a:avLst/>
          </a:prstGeom>
        </p:spPr>
      </p:pic>
      <p:sp>
        <p:nvSpPr>
          <p:cNvPr id="5" name="Google Shape;130;p4">
            <a:extLst>
              <a:ext uri="{FF2B5EF4-FFF2-40B4-BE49-F238E27FC236}">
                <a16:creationId xmlns:a16="http://schemas.microsoft.com/office/drawing/2014/main" id="{E8D9CAAB-CB5F-8219-C01D-AF18414A7674}"/>
              </a:ext>
            </a:extLst>
          </p:cNvPr>
          <p:cNvSpPr txBox="1">
            <a:spLocks/>
          </p:cNvSpPr>
          <p:nvPr/>
        </p:nvSpPr>
        <p:spPr>
          <a:xfrm>
            <a:off x="11651580" y="6485746"/>
            <a:ext cx="457200" cy="36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>
                <a:solidFill>
                  <a:schemeClr val="accent6"/>
                </a:solidFill>
              </a:rPr>
              <a:pPr/>
              <a:t>18</a:t>
            </a:fld>
            <a:endParaRPr lang="en-US">
              <a:solidFill>
                <a:schemeClr val="accent6"/>
              </a:solidFill>
            </a:endParaRPr>
          </a:p>
        </p:txBody>
      </p:sp>
      <p:sp>
        <p:nvSpPr>
          <p:cNvPr id="7" name="Google Shape;281;g13c50419f0e_0_124">
            <a:extLst>
              <a:ext uri="{FF2B5EF4-FFF2-40B4-BE49-F238E27FC236}">
                <a16:creationId xmlns:a16="http://schemas.microsoft.com/office/drawing/2014/main" id="{070D7031-9D1E-817E-C0A2-8CBFD3444E40}"/>
              </a:ext>
            </a:extLst>
          </p:cNvPr>
          <p:cNvSpPr txBox="1"/>
          <p:nvPr/>
        </p:nvSpPr>
        <p:spPr>
          <a:xfrm>
            <a:off x="8393569" y="18330"/>
            <a:ext cx="372491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000" i="1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#222MillionDreams     </a:t>
            </a:r>
            <a:r>
              <a:rPr lang="en-US" sz="2000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#HLFC2023</a:t>
            </a:r>
            <a:endParaRPr sz="2000" i="1">
              <a:solidFill>
                <a:srgbClr val="FF7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raphic 2">
            <a:extLst>
              <a:ext uri="{FF2B5EF4-FFF2-40B4-BE49-F238E27FC236}">
                <a16:creationId xmlns:a16="http://schemas.microsoft.com/office/drawing/2014/main" id="{8ADB5E64-8070-3831-B6A6-50CE0B9113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46775" y="120690"/>
            <a:ext cx="228156" cy="23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20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20" descr="A young child writing on a chalkboard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0"/>
          <p:cNvSpPr txBox="1">
            <a:spLocks noGrp="1"/>
          </p:cNvSpPr>
          <p:nvPr>
            <p:ph type="ctrTitle"/>
          </p:nvPr>
        </p:nvSpPr>
        <p:spPr>
          <a:xfrm>
            <a:off x="2483171" y="5399136"/>
            <a:ext cx="10917300" cy="81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4800"/>
            </a:pPr>
            <a:r>
              <a:rPr lang="en-US" sz="4600">
                <a:latin typeface="Calibri"/>
                <a:ea typeface="Calibri"/>
                <a:cs typeface="Calibri"/>
                <a:sym typeface="Calibri"/>
              </a:rPr>
              <a:t>#222MillionDreams    Cannot Wait </a:t>
            </a:r>
            <a:endParaRPr lang="en-US" sz="4600">
              <a:latin typeface="Calibri"/>
              <a:ea typeface="Calibri"/>
              <a:cs typeface="Calibri"/>
            </a:endParaRPr>
          </a:p>
        </p:txBody>
      </p:sp>
      <p:pic>
        <p:nvPicPr>
          <p:cNvPr id="510" name="Google Shape;510;p2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914" y="270388"/>
            <a:ext cx="3859161" cy="13935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Google Shape;105;p1">
            <a:extLst>
              <a:ext uri="{FF2B5EF4-FFF2-40B4-BE49-F238E27FC236}">
                <a16:creationId xmlns:a16="http://schemas.microsoft.com/office/drawing/2014/main" id="{C9807B51-7C4D-8DA9-DB33-18A2D852CE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008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08;p1">
            <a:extLst>
              <a:ext uri="{FF2B5EF4-FFF2-40B4-BE49-F238E27FC236}">
                <a16:creationId xmlns:a16="http://schemas.microsoft.com/office/drawing/2014/main" id="{D1A05126-4150-C70B-C5CF-4D8BCB250117}"/>
              </a:ext>
            </a:extLst>
          </p:cNvPr>
          <p:cNvSpPr/>
          <p:nvPr/>
        </p:nvSpPr>
        <p:spPr>
          <a:xfrm>
            <a:off x="-7662" y="6313218"/>
            <a:ext cx="12207000" cy="544732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09;p1">
            <a:extLst>
              <a:ext uri="{FF2B5EF4-FFF2-40B4-BE49-F238E27FC236}">
                <a16:creationId xmlns:a16="http://schemas.microsoft.com/office/drawing/2014/main" id="{95990B28-A94D-189E-8E40-C95EE7DEB3D6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9837" y="6447130"/>
            <a:ext cx="32004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0;p1">
            <a:extLst>
              <a:ext uri="{FF2B5EF4-FFF2-40B4-BE49-F238E27FC236}">
                <a16:creationId xmlns:a16="http://schemas.microsoft.com/office/drawing/2014/main" id="{91689BE1-29C0-3272-3E10-7E920FD4B547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0250" y="6495147"/>
            <a:ext cx="320040" cy="22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1;p1">
            <a:extLst>
              <a:ext uri="{FF2B5EF4-FFF2-40B4-BE49-F238E27FC236}">
                <a16:creationId xmlns:a16="http://schemas.microsoft.com/office/drawing/2014/main" id="{32E47E5B-4625-7A02-50FA-1CD00078C909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975" y="6421963"/>
            <a:ext cx="32004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;p1">
            <a:extLst>
              <a:ext uri="{FF2B5EF4-FFF2-40B4-BE49-F238E27FC236}">
                <a16:creationId xmlns:a16="http://schemas.microsoft.com/office/drawing/2014/main" id="{780CF42D-BC60-B393-5082-14DE36EB9496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6" y="6473885"/>
            <a:ext cx="320041" cy="25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3;p1">
            <a:extLst>
              <a:ext uri="{FF2B5EF4-FFF2-40B4-BE49-F238E27FC236}">
                <a16:creationId xmlns:a16="http://schemas.microsoft.com/office/drawing/2014/main" id="{7C74D831-D4F4-14D2-F1DF-8CACBF786B07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3175" y="6421963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14;p1">
            <a:extLst>
              <a:ext uri="{FF2B5EF4-FFF2-40B4-BE49-F238E27FC236}">
                <a16:creationId xmlns:a16="http://schemas.microsoft.com/office/drawing/2014/main" id="{0AFAF6FA-0EE3-AF4E-6B68-23CB8AA3C7AE}"/>
              </a:ext>
            </a:extLst>
          </p:cNvPr>
          <p:cNvSpPr txBox="1"/>
          <p:nvPr/>
        </p:nvSpPr>
        <p:spPr>
          <a:xfrm>
            <a:off x="288750" y="6445600"/>
            <a:ext cx="1659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@EduCannotWait</a:t>
            </a: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15;p1">
            <a:extLst>
              <a:ext uri="{FF2B5EF4-FFF2-40B4-BE49-F238E27FC236}">
                <a16:creationId xmlns:a16="http://schemas.microsoft.com/office/drawing/2014/main" id="{3F84A6B3-F3A6-FF31-82A7-1C9B099BA3AE}"/>
              </a:ext>
            </a:extLst>
          </p:cNvPr>
          <p:cNvSpPr txBox="1"/>
          <p:nvPr/>
        </p:nvSpPr>
        <p:spPr>
          <a:xfrm>
            <a:off x="4083390" y="6445600"/>
            <a:ext cx="1746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@EduCannotWait</a:t>
            </a: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16;p1">
            <a:extLst>
              <a:ext uri="{FF2B5EF4-FFF2-40B4-BE49-F238E27FC236}">
                <a16:creationId xmlns:a16="http://schemas.microsoft.com/office/drawing/2014/main" id="{C18957E4-D740-AFFD-2CC5-6711CC502E2E}"/>
              </a:ext>
            </a:extLst>
          </p:cNvPr>
          <p:cNvSpPr txBox="1"/>
          <p:nvPr/>
        </p:nvSpPr>
        <p:spPr>
          <a:xfrm>
            <a:off x="2169720" y="6445600"/>
            <a:ext cx="1691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/EduCannotWait</a:t>
            </a: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17;p1">
            <a:extLst>
              <a:ext uri="{FF2B5EF4-FFF2-40B4-BE49-F238E27FC236}">
                <a16:creationId xmlns:a16="http://schemas.microsoft.com/office/drawing/2014/main" id="{AEF2EEF4-2DF4-DD16-D778-5D50B69E7EF5}"/>
              </a:ext>
            </a:extLst>
          </p:cNvPr>
          <p:cNvSpPr txBox="1"/>
          <p:nvPr/>
        </p:nvSpPr>
        <p:spPr>
          <a:xfrm>
            <a:off x="7933230" y="6445600"/>
            <a:ext cx="207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Education Cannot Wait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18;p1">
            <a:extLst>
              <a:ext uri="{FF2B5EF4-FFF2-40B4-BE49-F238E27FC236}">
                <a16:creationId xmlns:a16="http://schemas.microsoft.com/office/drawing/2014/main" id="{D76776F5-A6BB-1A0C-99B7-C678F5D3F0B2}"/>
              </a:ext>
            </a:extLst>
          </p:cNvPr>
          <p:cNvSpPr txBox="1"/>
          <p:nvPr/>
        </p:nvSpPr>
        <p:spPr>
          <a:xfrm>
            <a:off x="10230300" y="6445600"/>
            <a:ext cx="1977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Education Cannot Wait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123;p1">
            <a:extLst>
              <a:ext uri="{FF2B5EF4-FFF2-40B4-BE49-F238E27FC236}">
                <a16:creationId xmlns:a16="http://schemas.microsoft.com/office/drawing/2014/main" id="{9199D748-B27A-A897-8A3D-10A4205818E9}"/>
              </a:ext>
            </a:extLst>
          </p:cNvPr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663" y="6419013"/>
            <a:ext cx="316991" cy="36576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24;p1">
            <a:extLst>
              <a:ext uri="{FF2B5EF4-FFF2-40B4-BE49-F238E27FC236}">
                <a16:creationId xmlns:a16="http://schemas.microsoft.com/office/drawing/2014/main" id="{65467614-15C8-AD00-FBA8-DB4A514DE989}"/>
              </a:ext>
            </a:extLst>
          </p:cNvPr>
          <p:cNvSpPr txBox="1"/>
          <p:nvPr/>
        </p:nvSpPr>
        <p:spPr>
          <a:xfrm>
            <a:off x="6052275" y="6399400"/>
            <a:ext cx="165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@EduCannotWait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raphic 2">
            <a:extLst>
              <a:ext uri="{FF2B5EF4-FFF2-40B4-BE49-F238E27FC236}">
                <a16:creationId xmlns:a16="http://schemas.microsoft.com/office/drawing/2014/main" id="{54146844-F67B-4A95-A078-4C86DB4B04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70771" y="5590204"/>
            <a:ext cx="438052" cy="4442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3B9102B-43BA-D6EE-F8B1-8B770FDFD6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480" y="6159025"/>
            <a:ext cx="889609" cy="628990"/>
          </a:xfrm>
          <a:prstGeom prst="rect">
            <a:avLst/>
          </a:prstGeom>
        </p:spPr>
      </p:pic>
      <p:pic>
        <p:nvPicPr>
          <p:cNvPr id="1040" name="Picture 16" descr="WFP">
            <a:extLst>
              <a:ext uri="{FF2B5EF4-FFF2-40B4-BE49-F238E27FC236}">
                <a16:creationId xmlns:a16="http://schemas.microsoft.com/office/drawing/2014/main" id="{881CE084-9E95-B1A0-EBA9-B6C690EAE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2698" y="6199363"/>
            <a:ext cx="1056112" cy="59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Our Members - Global Campaign for Education">
            <a:extLst>
              <a:ext uri="{FF2B5EF4-FFF2-40B4-BE49-F238E27FC236}">
                <a16:creationId xmlns:a16="http://schemas.microsoft.com/office/drawing/2014/main" id="{29BDF889-FF66-6B9B-B0A4-98C57B7E7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4117" y="6287046"/>
            <a:ext cx="735379" cy="32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orwegian Refugee Council (NRC) - ACTED">
            <a:extLst>
              <a:ext uri="{FF2B5EF4-FFF2-40B4-BE49-F238E27FC236}">
                <a16:creationId xmlns:a16="http://schemas.microsoft.com/office/drawing/2014/main" id="{BDBD19C2-490C-A00E-4DBD-17E652006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2898" y="6290818"/>
            <a:ext cx="993053" cy="32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ponsor a child | Sponsoring a child | World Vision">
            <a:extLst>
              <a:ext uri="{FF2B5EF4-FFF2-40B4-BE49-F238E27FC236}">
                <a16:creationId xmlns:a16="http://schemas.microsoft.com/office/drawing/2014/main" id="{C22FC2DC-7303-67E4-D8D3-450D988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9696" y="5860275"/>
            <a:ext cx="735379" cy="15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Education International - Wikiwand">
            <a:extLst>
              <a:ext uri="{FF2B5EF4-FFF2-40B4-BE49-F238E27FC236}">
                <a16:creationId xmlns:a16="http://schemas.microsoft.com/office/drawing/2014/main" id="{78F14117-868C-4595-F6BF-0BF161D26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6449" y="6247967"/>
            <a:ext cx="821187" cy="24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Google Shape;157;g1345c54e369_0_49" descr="Text&#10;&#10;Description automatically generated"/>
          <p:cNvPicPr preferRelativeResize="0"/>
          <p:nvPr/>
        </p:nvPicPr>
        <p:blipFill rotWithShape="1">
          <a:blip r:embed="rId9">
            <a:alphaModFix amt="6000"/>
          </a:blip>
          <a:srcRect/>
          <a:stretch/>
        </p:blipFill>
        <p:spPr>
          <a:xfrm flipH="1">
            <a:off x="7656892" y="-2253108"/>
            <a:ext cx="2988035" cy="63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1345c54e369_0_49"/>
          <p:cNvSpPr txBox="1"/>
          <p:nvPr/>
        </p:nvSpPr>
        <p:spPr>
          <a:xfrm>
            <a:off x="592911" y="116003"/>
            <a:ext cx="9438000" cy="815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4700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What is ECW?</a:t>
            </a:r>
            <a:endParaRPr sz="7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54" name="Google Shape;154;g1345c54e369_0_49"/>
          <p:cNvSpPr/>
          <p:nvPr/>
        </p:nvSpPr>
        <p:spPr>
          <a:xfrm>
            <a:off x="256081" y="231943"/>
            <a:ext cx="172800" cy="691500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1345c54e369_0_49"/>
          <p:cNvSpPr txBox="1"/>
          <p:nvPr/>
        </p:nvSpPr>
        <p:spPr>
          <a:xfrm>
            <a:off x="4278786" y="1013248"/>
            <a:ext cx="7733522" cy="4231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b="1">
              <a:solidFill>
                <a:srgbClr val="FF7900"/>
              </a:solidFill>
              <a:latin typeface="Calibri"/>
              <a:ea typeface="Calibri"/>
              <a:cs typeface="Calibri"/>
            </a:endParaRPr>
          </a:p>
          <a:p>
            <a:pPr marL="101600">
              <a:buClr>
                <a:srgbClr val="FA7829"/>
              </a:buClr>
              <a:buSzPts val="2000"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Education Cannot Wait (ECW) 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is the United Nations global fund for education in emergencies and protracted crises hosted by UNICEF. 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>
              <a:latin typeface="Calibri"/>
              <a:ea typeface="Calibri"/>
              <a:cs typeface="Calibri"/>
            </a:endParaRPr>
          </a:p>
          <a:p>
            <a:pPr marL="457200" indent="-355600">
              <a:buClr>
                <a:srgbClr val="FA7829"/>
              </a:buClr>
              <a:buSzPts val="2000"/>
              <a:buFont typeface="Calibri"/>
              <a:buChar char="●"/>
            </a:pPr>
            <a:r>
              <a:rPr lang="en-US" sz="1700" b="1">
                <a:latin typeface="Calibri"/>
                <a:ea typeface="Calibri"/>
                <a:cs typeface="Calibri"/>
                <a:sym typeface="Calibri"/>
              </a:rPr>
              <a:t>Together with our strategic partners, ECW supports and protects </a:t>
            </a: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inclusive and holistic learning outcomes for refugee, internally displaced and other crisis-affected girls and boys, so no one is left behind. </a:t>
            </a:r>
            <a:endParaRPr lang="en-US" sz="1700" b="1">
              <a:latin typeface="Calibri"/>
              <a:ea typeface="Calibri"/>
              <a:cs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700" b="1">
              <a:latin typeface="Calibri"/>
              <a:ea typeface="Calibri"/>
              <a:cs typeface="Calibri"/>
            </a:endParaRPr>
          </a:p>
          <a:p>
            <a:pPr marL="457200" indent="-355600">
              <a:buClr>
                <a:srgbClr val="FA7829"/>
              </a:buClr>
              <a:buSzPts val="2000"/>
              <a:buFont typeface="Calibri"/>
              <a:buChar char="●"/>
            </a:pPr>
            <a:r>
              <a:rPr lang="en-US" sz="1700" b="1">
                <a:latin typeface="Calibri"/>
                <a:ea typeface="Calibri"/>
                <a:cs typeface="Calibri"/>
                <a:sym typeface="Calibri"/>
              </a:rPr>
              <a:t>ECW urgently appeals</a:t>
            </a: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 to public and private sector donors for additional funding to reach even more crisis-affected children and youth caught in armed conflicts, forced displacement, climate-change induced disasters and protracted crises. 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457200" indent="-355600">
              <a:buClr>
                <a:srgbClr val="FA7829"/>
              </a:buClr>
              <a:buSzPts val="2000"/>
              <a:buFont typeface="Calibri"/>
              <a:buChar char="●"/>
            </a:pPr>
            <a:endParaRPr lang="en-US" sz="1700">
              <a:latin typeface="Calibri"/>
              <a:ea typeface="Calibri"/>
              <a:cs typeface="Calibri"/>
            </a:endParaRPr>
          </a:p>
          <a:p>
            <a:pPr marL="457200" indent="-355600">
              <a:buClr>
                <a:srgbClr val="FA7829"/>
              </a:buClr>
              <a:buSzPts val="2000"/>
              <a:buFont typeface="Calibri"/>
              <a:buChar char="●"/>
            </a:pPr>
            <a:r>
              <a:rPr lang="en-US" sz="1700" b="1">
                <a:latin typeface="Calibri"/>
                <a:ea typeface="Calibri"/>
                <a:cs typeface="Calibri"/>
              </a:rPr>
              <a:t>$1.1B ECW Trust Fund</a:t>
            </a:r>
            <a:r>
              <a:rPr lang="en-US" sz="1700">
                <a:latin typeface="Calibri"/>
                <a:ea typeface="Calibri"/>
                <a:cs typeface="Calibri"/>
              </a:rPr>
              <a:t> </a:t>
            </a:r>
            <a:r>
              <a:rPr lang="en-US" sz="1700" b="1">
                <a:latin typeface="Calibri"/>
                <a:ea typeface="Calibri"/>
                <a:cs typeface="Calibri"/>
              </a:rPr>
              <a:t>and</a:t>
            </a:r>
            <a:r>
              <a:rPr lang="en-US" sz="1700">
                <a:latin typeface="Calibri"/>
                <a:ea typeface="Calibri"/>
                <a:cs typeface="Calibri"/>
              </a:rPr>
              <a:t> </a:t>
            </a:r>
            <a:r>
              <a:rPr lang="en-US" sz="1700" b="1">
                <a:latin typeface="Calibri"/>
                <a:ea typeface="Calibri"/>
                <a:cs typeface="Calibri"/>
              </a:rPr>
              <a:t>over $1B in-country leveraged funds  </a:t>
            </a:r>
          </a:p>
        </p:txBody>
      </p:sp>
      <p:pic>
        <p:nvPicPr>
          <p:cNvPr id="158" name="Google Shape;158;g1345c54e369_0_49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499" y="1151857"/>
            <a:ext cx="3586995" cy="365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ivil Society | GPE EPR Portal">
            <a:extLst>
              <a:ext uri="{FF2B5EF4-FFF2-40B4-BE49-F238E27FC236}">
                <a16:creationId xmlns:a16="http://schemas.microsoft.com/office/drawing/2014/main" id="{2311AA4C-8171-7B02-B4AE-F2D139893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472" y="6395955"/>
            <a:ext cx="379214" cy="19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EE has a brand new look! | INEE">
            <a:extLst>
              <a:ext uri="{FF2B5EF4-FFF2-40B4-BE49-F238E27FC236}">
                <a16:creationId xmlns:a16="http://schemas.microsoft.com/office/drawing/2014/main" id="{F1725B50-F002-2A3F-8BE3-D9E8B353E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282" y="6375990"/>
            <a:ext cx="466538" cy="22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CHA | SDG Help Desk">
            <a:extLst>
              <a:ext uri="{FF2B5EF4-FFF2-40B4-BE49-F238E27FC236}">
                <a16:creationId xmlns:a16="http://schemas.microsoft.com/office/drawing/2014/main" id="{2AA47690-0440-5A68-09D2-3C8948FD1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308" y="6263489"/>
            <a:ext cx="773359" cy="46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Nationale Postcode Loterij - Wikipedia">
            <a:extLst>
              <a:ext uri="{FF2B5EF4-FFF2-40B4-BE49-F238E27FC236}">
                <a16:creationId xmlns:a16="http://schemas.microsoft.com/office/drawing/2014/main" id="{D02EF77C-4DE6-ACB6-07A6-424893C00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4319" y="6305569"/>
            <a:ext cx="510181" cy="34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orticus Foundation">
            <a:extLst>
              <a:ext uri="{FF2B5EF4-FFF2-40B4-BE49-F238E27FC236}">
                <a16:creationId xmlns:a16="http://schemas.microsoft.com/office/drawing/2014/main" id="{AE7BAF66-8428-2E2F-3710-EC152BD7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018" y="6217548"/>
            <a:ext cx="934290" cy="52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 LEGO Foundation - Partners - Education World Forum">
            <a:extLst>
              <a:ext uri="{FF2B5EF4-FFF2-40B4-BE49-F238E27FC236}">
                <a16:creationId xmlns:a16="http://schemas.microsoft.com/office/drawing/2014/main" id="{752AE22D-4906-D9BE-5ECD-7B9719831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6415" y="6326635"/>
            <a:ext cx="535574" cy="32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World Bank Group A to Z">
            <a:extLst>
              <a:ext uri="{FF2B5EF4-FFF2-40B4-BE49-F238E27FC236}">
                <a16:creationId xmlns:a16="http://schemas.microsoft.com/office/drawing/2014/main" id="{1C5F7D06-C98C-76D1-7C92-50DAA6D0B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2718" y="6376718"/>
            <a:ext cx="1061148" cy="20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ESCO: United Nations Educational, Scientific and Cultural Organization –  Office of the Secretary-General's Envoy on Youth">
            <a:extLst>
              <a:ext uri="{FF2B5EF4-FFF2-40B4-BE49-F238E27FC236}">
                <a16:creationId xmlns:a16="http://schemas.microsoft.com/office/drawing/2014/main" id="{92D06B88-085D-449C-545F-AAFB2468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786" y="6295836"/>
            <a:ext cx="563586" cy="37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NHCR | Biennale of Luanda 2021">
            <a:extLst>
              <a:ext uri="{FF2B5EF4-FFF2-40B4-BE49-F238E27FC236}">
                <a16:creationId xmlns:a16="http://schemas.microsoft.com/office/drawing/2014/main" id="{A9D7D9BC-568E-64E5-60C5-3F96D8E42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3881" y="6259741"/>
            <a:ext cx="369699" cy="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marks by UNICEF Executive Director Henrietta Fore at the Global Mental  Health Summit | Knowledge Action Portal on NCDs">
            <a:extLst>
              <a:ext uri="{FF2B5EF4-FFF2-40B4-BE49-F238E27FC236}">
                <a16:creationId xmlns:a16="http://schemas.microsoft.com/office/drawing/2014/main" id="{6A29C764-6920-6806-97B8-80B86465A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1546" y="5769713"/>
            <a:ext cx="708698" cy="3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070C3-17E8-1F78-3FD4-8941C7648830}"/>
              </a:ext>
            </a:extLst>
          </p:cNvPr>
          <p:cNvSpPr txBox="1"/>
          <p:nvPr/>
        </p:nvSpPr>
        <p:spPr>
          <a:xfrm>
            <a:off x="432256" y="5468040"/>
            <a:ext cx="273880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>
                <a:solidFill>
                  <a:srgbClr val="FF7900"/>
                </a:solidFill>
                <a:latin typeface="Calibri"/>
                <a:cs typeface="Calibri"/>
              </a:rPr>
              <a:t>HLSG Members – May 2022</a:t>
            </a:r>
          </a:p>
        </p:txBody>
      </p:sp>
      <p:sp>
        <p:nvSpPr>
          <p:cNvPr id="7" name="Google Shape;281;g13c50419f0e_0_124">
            <a:extLst>
              <a:ext uri="{FF2B5EF4-FFF2-40B4-BE49-F238E27FC236}">
                <a16:creationId xmlns:a16="http://schemas.microsoft.com/office/drawing/2014/main" id="{4F852E70-6D97-31A6-CECB-F7D006290050}"/>
              </a:ext>
            </a:extLst>
          </p:cNvPr>
          <p:cNvSpPr txBox="1"/>
          <p:nvPr/>
        </p:nvSpPr>
        <p:spPr>
          <a:xfrm>
            <a:off x="8393569" y="18330"/>
            <a:ext cx="372491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000" i="1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#222MillionDreams     </a:t>
            </a:r>
            <a:r>
              <a:rPr lang="en-US" sz="2000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#HLFC2023</a:t>
            </a:r>
            <a:endParaRPr sz="2000" i="1">
              <a:solidFill>
                <a:srgbClr val="FF7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0;p4">
            <a:extLst>
              <a:ext uri="{FF2B5EF4-FFF2-40B4-BE49-F238E27FC236}">
                <a16:creationId xmlns:a16="http://schemas.microsoft.com/office/drawing/2014/main" id="{33BDE113-1F1E-A1F7-13B5-F7657930B07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77180" y="6485746"/>
            <a:ext cx="349370" cy="36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raphic 2">
            <a:extLst>
              <a:ext uri="{FF2B5EF4-FFF2-40B4-BE49-F238E27FC236}">
                <a16:creationId xmlns:a16="http://schemas.microsoft.com/office/drawing/2014/main" id="{580DE59F-669E-9B4C-241B-804F7E804C8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546775" y="120690"/>
            <a:ext cx="228156" cy="236011"/>
          </a:xfrm>
          <a:prstGeom prst="rect">
            <a:avLst/>
          </a:prstGeom>
        </p:spPr>
      </p:pic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4901DF9-8466-CB08-5A72-EE6FEE7A9722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255" y="5870204"/>
            <a:ext cx="393092" cy="203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4F0DB7F-CBBD-8047-C0CE-3400616F25CD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179" y="5864719"/>
            <a:ext cx="414050" cy="203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red and white flag&#10;&#10;Description automatically generated with low confidence">
            <a:extLst>
              <a:ext uri="{FF2B5EF4-FFF2-40B4-BE49-F238E27FC236}">
                <a16:creationId xmlns:a16="http://schemas.microsoft.com/office/drawing/2014/main" id="{5145FDA8-E20B-9A2A-FD5A-F7CD5BA60049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051" y="5862042"/>
            <a:ext cx="326102" cy="209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10151E4-1249-1D49-DA1A-14AA114C000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024" y="5860867"/>
            <a:ext cx="343001" cy="211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red and blue flag&#10;&#10;Description automatically generated with medium confidence">
            <a:extLst>
              <a:ext uri="{FF2B5EF4-FFF2-40B4-BE49-F238E27FC236}">
                <a16:creationId xmlns:a16="http://schemas.microsoft.com/office/drawing/2014/main" id="{0585884A-7071-CFE7-B954-8E7F164B8194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568" y="5871332"/>
            <a:ext cx="267430" cy="190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Shape, rectangle&#10;&#10;Description automatically generated">
            <a:extLst>
              <a:ext uri="{FF2B5EF4-FFF2-40B4-BE49-F238E27FC236}">
                <a16:creationId xmlns:a16="http://schemas.microsoft.com/office/drawing/2014/main" id="{33055017-962C-3868-111F-5964EB24AE7C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172" y="5869976"/>
            <a:ext cx="300370" cy="193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11DC7891-B659-8D0D-8F8A-B8C21C00BB1C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906" y="5869267"/>
            <a:ext cx="392240" cy="19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ACD9B15B-28EA-A129-18E8-0CF3943495BA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424" y="5882286"/>
            <a:ext cx="288456" cy="16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A098E1F-E7C1-5442-FF4E-3A5E9268C819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231" y="5871185"/>
            <a:ext cx="293167" cy="191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0D5E12D6-6E90-188E-A3F6-534ADD5B4715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438" y="5866962"/>
            <a:ext cx="325767" cy="199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CAF8E540-B072-11D8-8603-7F6E23615BB8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590" y="5880093"/>
            <a:ext cx="260822" cy="173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31864C02-D75F-FC4F-8841-7C11C75809E4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262" y="5868690"/>
            <a:ext cx="263302" cy="195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9132B0FA-56FA-9D55-782F-279191A48BF6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468" y="5883407"/>
            <a:ext cx="325768" cy="166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52B30D27-946A-A0F6-982D-BBB0D5F7782A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97" y="5879329"/>
            <a:ext cx="292645" cy="1747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F4EF752B-3B1E-A8F9-E174-76D6C31836B7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03" y="5884010"/>
            <a:ext cx="325768" cy="165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8">
            <a:extLst>
              <a:ext uri="{FF2B5EF4-FFF2-40B4-BE49-F238E27FC236}">
                <a16:creationId xmlns:a16="http://schemas.microsoft.com/office/drawing/2014/main" id="{1E0B3B0C-DCE3-8960-2593-E73DB8D74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6373" y="5864194"/>
            <a:ext cx="337961" cy="21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South Sudan flag color codes">
            <a:extLst>
              <a:ext uri="{FF2B5EF4-FFF2-40B4-BE49-F238E27FC236}">
                <a16:creationId xmlns:a16="http://schemas.microsoft.com/office/drawing/2014/main" id="{BD97ACE8-707E-DB41-7655-DA4112A9C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1352" y="5879329"/>
            <a:ext cx="348888" cy="21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3a1c156659_0_60"/>
          <p:cNvSpPr txBox="1"/>
          <p:nvPr/>
        </p:nvSpPr>
        <p:spPr>
          <a:xfrm>
            <a:off x="660485" y="385031"/>
            <a:ext cx="10871030" cy="7540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5400"/>
            </a:pPr>
            <a:r>
              <a:rPr lang="en-US" sz="4300" b="1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Meet the ECW Advocacy/Comms Team </a:t>
            </a:r>
            <a:endParaRPr sz="4300" b="1">
              <a:solidFill>
                <a:srgbClr val="FF7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13a1c156659_0_60"/>
          <p:cNvSpPr txBox="1"/>
          <p:nvPr/>
        </p:nvSpPr>
        <p:spPr>
          <a:xfrm>
            <a:off x="10030901" y="4352617"/>
            <a:ext cx="181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g13a1c156659_0_60" descr="Text&#10;&#10;Description automatically generated"/>
          <p:cNvPicPr preferRelativeResize="0"/>
          <p:nvPr/>
        </p:nvPicPr>
        <p:blipFill rotWithShape="1">
          <a:blip r:embed="rId3">
            <a:alphaModFix amt="6000"/>
          </a:blip>
          <a:srcRect/>
          <a:stretch/>
        </p:blipFill>
        <p:spPr>
          <a:xfrm flipH="1">
            <a:off x="9228949" y="365100"/>
            <a:ext cx="2988035" cy="63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AB8CE6-72F0-FA79-8395-DF6E94DBC6CD}"/>
              </a:ext>
            </a:extLst>
          </p:cNvPr>
          <p:cNvSpPr/>
          <p:nvPr/>
        </p:nvSpPr>
        <p:spPr>
          <a:xfrm>
            <a:off x="1759590" y="1396019"/>
            <a:ext cx="6096000" cy="1169551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Kent Page</a:t>
            </a:r>
          </a:p>
          <a:p>
            <a:r>
              <a:rPr lang="en-US">
                <a:latin typeface="Calibri"/>
                <a:cs typeface="Calibri"/>
              </a:rPr>
              <a:t>Chief</a:t>
            </a:r>
          </a:p>
          <a:p>
            <a:r>
              <a:rPr lang="en-US">
                <a:latin typeface="Calibri"/>
                <a:cs typeface="Calibri"/>
              </a:rPr>
              <a:t>Advocacy and Communications 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>
                <a:solidFill>
                  <a:srgbClr val="FF7900"/>
                </a:solidFill>
                <a:latin typeface="Calibri"/>
                <a:cs typeface="Calibri"/>
              </a:rPr>
              <a:t>kpage@unicef.org</a:t>
            </a:r>
          </a:p>
          <a:p>
            <a:r>
              <a:rPr lang="en-US">
                <a:solidFill>
                  <a:srgbClr val="00B0F0"/>
                </a:solidFill>
                <a:latin typeface="Calibri"/>
                <a:cs typeface="Calibri"/>
              </a:rPr>
              <a:t>@KentPage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DFD338-A2BA-8A0C-3141-758B33985C4E}"/>
              </a:ext>
            </a:extLst>
          </p:cNvPr>
          <p:cNvSpPr/>
          <p:nvPr/>
        </p:nvSpPr>
        <p:spPr>
          <a:xfrm>
            <a:off x="1759590" y="2778480"/>
            <a:ext cx="6096000" cy="1815882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Anouk Desgroseilliers</a:t>
            </a:r>
          </a:p>
          <a:p>
            <a:r>
              <a:rPr lang="en-US">
                <a:latin typeface="Calibri"/>
                <a:cs typeface="Calibri"/>
              </a:rPr>
              <a:t>Manager</a:t>
            </a:r>
          </a:p>
          <a:p>
            <a:r>
              <a:rPr lang="en-US">
                <a:latin typeface="Calibri"/>
                <a:cs typeface="Calibri"/>
              </a:rPr>
              <a:t>Advocacy and Communications</a:t>
            </a:r>
          </a:p>
          <a:p>
            <a:r>
              <a:rPr lang="en-US" b="1">
                <a:solidFill>
                  <a:srgbClr val="FF7900"/>
                </a:solidFill>
                <a:latin typeface="Calibri"/>
                <a:cs typeface="Calibri"/>
              </a:rPr>
              <a:t>adesgroseilliers@unicef.org </a:t>
            </a:r>
          </a:p>
          <a:p>
            <a:r>
              <a:rPr lang="en-US">
                <a:solidFill>
                  <a:srgbClr val="00B0F0"/>
                </a:solidFill>
                <a:latin typeface="Calibri"/>
                <a:cs typeface="Calibri"/>
              </a:rPr>
              <a:t>@Anouk_Des</a:t>
            </a:r>
          </a:p>
          <a:p>
            <a:br>
              <a:rPr lang="en-US"/>
            </a:br>
            <a:endParaRPr lang="en-US"/>
          </a:p>
          <a:p>
            <a:endParaRPr lang="en-US" b="1">
              <a:solidFill>
                <a:srgbClr val="FF7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52611F-474F-CF89-8FFF-49277A812760}"/>
              </a:ext>
            </a:extLst>
          </p:cNvPr>
          <p:cNvSpPr/>
          <p:nvPr/>
        </p:nvSpPr>
        <p:spPr>
          <a:xfrm>
            <a:off x="1759590" y="4143023"/>
            <a:ext cx="6096000" cy="1169551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Estefanía Jiménez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Digital Media Officer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Advocacy and Communications</a:t>
            </a:r>
          </a:p>
          <a:p>
            <a:r>
              <a:rPr lang="en-US" b="1">
                <a:solidFill>
                  <a:srgbClr val="FF7900"/>
                </a:solidFill>
                <a:latin typeface="Calibri"/>
                <a:cs typeface="Calibri"/>
              </a:rPr>
              <a:t>ejimenez@unicef.org</a:t>
            </a:r>
            <a:endParaRPr lang="en-US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solidFill>
                  <a:srgbClr val="00B0F0"/>
                </a:solidFill>
                <a:latin typeface="Calibri"/>
                <a:cs typeface="Calibri"/>
              </a:rPr>
              <a:t>@Estefjp</a:t>
            </a:r>
            <a:endParaRPr lang="en-US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C6E247-16A5-9E0B-CD25-27249A53FC63}"/>
              </a:ext>
            </a:extLst>
          </p:cNvPr>
          <p:cNvSpPr/>
          <p:nvPr/>
        </p:nvSpPr>
        <p:spPr>
          <a:xfrm>
            <a:off x="1759590" y="5430599"/>
            <a:ext cx="6096000" cy="1169551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Greg </a:t>
            </a:r>
            <a:r>
              <a:rPr lang="en-US" b="1" err="1">
                <a:latin typeface="Calibri" panose="020F0502020204030204" pitchFamily="34" charset="0"/>
                <a:cs typeface="Calibri" panose="020F0502020204030204" pitchFamily="34" charset="0"/>
              </a:rPr>
              <a:t>Benchwick</a:t>
            </a:r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Communications Consultant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Advocacy and Communications</a:t>
            </a:r>
          </a:p>
          <a:p>
            <a:r>
              <a:rPr lang="en-US" b="1">
                <a:solidFill>
                  <a:srgbClr val="FF7900"/>
                </a:solidFill>
                <a:latin typeface="Calibri"/>
                <a:cs typeface="Calibri"/>
              </a:rPr>
              <a:t>gbenchwick@unicef.org</a:t>
            </a:r>
          </a:p>
          <a:p>
            <a:r>
              <a:rPr lang="en-US">
                <a:solidFill>
                  <a:srgbClr val="00B0F0"/>
                </a:solidFill>
                <a:latin typeface="Calibri"/>
                <a:cs typeface="Calibri"/>
              </a:rPr>
              <a:t>@GregBenchwick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179037-A911-3F1E-926E-6932EDEA8A3D}"/>
              </a:ext>
            </a:extLst>
          </p:cNvPr>
          <p:cNvSpPr/>
          <p:nvPr/>
        </p:nvSpPr>
        <p:spPr>
          <a:xfrm>
            <a:off x="6997998" y="2788737"/>
            <a:ext cx="6096000" cy="1815882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Bahaa Elias</a:t>
            </a:r>
          </a:p>
          <a:p>
            <a:r>
              <a:rPr lang="en-US">
                <a:latin typeface="Calibri"/>
                <a:cs typeface="Calibri"/>
              </a:rPr>
              <a:t>Communications Consultant</a:t>
            </a:r>
          </a:p>
          <a:p>
            <a:r>
              <a:rPr lang="en-US">
                <a:latin typeface="Calibri"/>
                <a:cs typeface="Calibri"/>
              </a:rPr>
              <a:t>Advocacy and Communications</a:t>
            </a:r>
          </a:p>
          <a:p>
            <a:r>
              <a:rPr lang="en-US" b="1">
                <a:solidFill>
                  <a:srgbClr val="FF7900"/>
                </a:solidFill>
                <a:latin typeface="Calibri"/>
                <a:cs typeface="Calibri"/>
              </a:rPr>
              <a:t>belias@unicef.org</a:t>
            </a:r>
            <a:endParaRPr lang="en-US" b="1" err="1">
              <a:solidFill>
                <a:srgbClr val="FF7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solidFill>
                  <a:srgbClr val="00B0F0"/>
                </a:solidFill>
                <a:latin typeface="Calibri"/>
                <a:cs typeface="Calibri"/>
              </a:rPr>
              <a:t>@Belias87</a:t>
            </a:r>
          </a:p>
          <a:p>
            <a:br>
              <a:rPr lang="en-US"/>
            </a:br>
            <a:endParaRPr lang="en-US"/>
          </a:p>
          <a:p>
            <a:endParaRPr lang="en-US" b="1">
              <a:solidFill>
                <a:srgbClr val="FF7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F88E7-CA43-8A81-B796-1087476C37EF}"/>
              </a:ext>
            </a:extLst>
          </p:cNvPr>
          <p:cNvSpPr/>
          <p:nvPr/>
        </p:nvSpPr>
        <p:spPr>
          <a:xfrm>
            <a:off x="6997998" y="4024659"/>
            <a:ext cx="6096000" cy="1815882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>
                <a:latin typeface="Calibri"/>
                <a:cs typeface="Calibri"/>
              </a:rPr>
              <a:t>Jelena Borak</a:t>
            </a:r>
          </a:p>
          <a:p>
            <a:r>
              <a:rPr lang="en-US">
                <a:latin typeface="Calibri"/>
                <a:cs typeface="Calibri"/>
              </a:rPr>
              <a:t>Associate</a:t>
            </a:r>
          </a:p>
          <a:p>
            <a:r>
              <a:rPr lang="en-US">
                <a:latin typeface="Calibri"/>
                <a:cs typeface="Calibri"/>
              </a:rPr>
              <a:t>Advocacy and Communications</a:t>
            </a:r>
          </a:p>
          <a:p>
            <a:r>
              <a:rPr lang="en-US" b="1">
                <a:solidFill>
                  <a:srgbClr val="FF7900"/>
                </a:solidFill>
                <a:latin typeface="Calibri"/>
                <a:cs typeface="Calibri"/>
              </a:rPr>
              <a:t>jborak@unicef.org</a:t>
            </a:r>
          </a:p>
          <a:p>
            <a:r>
              <a:rPr lang="en-US">
                <a:solidFill>
                  <a:srgbClr val="00B0F0"/>
                </a:solidFill>
                <a:latin typeface="Calibri"/>
                <a:cs typeface="Calibri"/>
              </a:rPr>
              <a:t>@Jelena_Borak</a:t>
            </a:r>
          </a:p>
          <a:p>
            <a:br>
              <a:rPr lang="en-US"/>
            </a:br>
            <a:endParaRPr lang="en-US"/>
          </a:p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B3F145-9C4D-2E83-F742-356005EE0213}"/>
              </a:ext>
            </a:extLst>
          </p:cNvPr>
          <p:cNvSpPr/>
          <p:nvPr/>
        </p:nvSpPr>
        <p:spPr>
          <a:xfrm>
            <a:off x="6997998" y="5316688"/>
            <a:ext cx="6096000" cy="1169551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>
                <a:latin typeface="Calibri"/>
                <a:cs typeface="Calibri"/>
              </a:rPr>
              <a:t>Victoria Mullin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latin typeface="Calibri"/>
                <a:cs typeface="Calibri"/>
              </a:rPr>
              <a:t>Administrator</a:t>
            </a:r>
          </a:p>
          <a:p>
            <a:r>
              <a:rPr lang="en-US">
                <a:latin typeface="Calibri"/>
                <a:cs typeface="Calibri"/>
              </a:rPr>
              <a:t>Advocacy and Communications 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>
                <a:solidFill>
                  <a:srgbClr val="FF7900"/>
                </a:solidFill>
                <a:latin typeface="Calibri"/>
                <a:cs typeface="Calibri"/>
              </a:rPr>
              <a:t>vmullin@unicef.org</a:t>
            </a:r>
            <a:endParaRPr lang="en-US" b="1">
              <a:solidFill>
                <a:srgbClr val="FF7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solidFill>
                  <a:srgbClr val="00B0F0"/>
                </a:solidFill>
                <a:latin typeface="Calibri"/>
                <a:cs typeface="Calibri"/>
              </a:rPr>
              <a:t>@VMullin1985</a:t>
            </a:r>
          </a:p>
        </p:txBody>
      </p:sp>
      <p:sp>
        <p:nvSpPr>
          <p:cNvPr id="9" name="Google Shape;154;g1345c54e369_0_49">
            <a:extLst>
              <a:ext uri="{FF2B5EF4-FFF2-40B4-BE49-F238E27FC236}">
                <a16:creationId xmlns:a16="http://schemas.microsoft.com/office/drawing/2014/main" id="{A2DA6F92-0657-43E5-09BA-D0846D3A8711}"/>
              </a:ext>
            </a:extLst>
          </p:cNvPr>
          <p:cNvSpPr/>
          <p:nvPr/>
        </p:nvSpPr>
        <p:spPr>
          <a:xfrm>
            <a:off x="268103" y="447543"/>
            <a:ext cx="172800" cy="691500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Picture 2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9D18591-6FC0-30A9-85BF-1BB9F543FB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44" y="4143804"/>
            <a:ext cx="1064395" cy="1064395"/>
          </a:xfrm>
          <a:prstGeom prst="rect">
            <a:avLst/>
          </a:prstGeom>
        </p:spPr>
      </p:pic>
      <p:pic>
        <p:nvPicPr>
          <p:cNvPr id="28" name="Picture 27" descr="A picture containing person, clothing, posing&#10;&#10;Description automatically generated">
            <a:extLst>
              <a:ext uri="{FF2B5EF4-FFF2-40B4-BE49-F238E27FC236}">
                <a16:creationId xmlns:a16="http://schemas.microsoft.com/office/drawing/2014/main" id="{AC604C3B-37A3-BB7A-FFF6-C3B41A5FC0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54" y="2806806"/>
            <a:ext cx="1052777" cy="1098550"/>
          </a:xfrm>
          <a:prstGeom prst="rect">
            <a:avLst/>
          </a:prstGeom>
        </p:spPr>
      </p:pic>
      <p:pic>
        <p:nvPicPr>
          <p:cNvPr id="30" name="Picture 29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2526DC4D-2E09-370B-4D6D-C1715983D4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85" y="1464029"/>
            <a:ext cx="1051762" cy="1051762"/>
          </a:xfrm>
          <a:prstGeom prst="rect">
            <a:avLst/>
          </a:prstGeom>
        </p:spPr>
      </p:pic>
      <p:pic>
        <p:nvPicPr>
          <p:cNvPr id="31" name="Picture 30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2A36385B-0A2F-C6AC-FE7F-687F41A27C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12" y="5524690"/>
            <a:ext cx="976200" cy="996752"/>
          </a:xfrm>
          <a:prstGeom prst="rect">
            <a:avLst/>
          </a:prstGeom>
        </p:spPr>
      </p:pic>
      <p:pic>
        <p:nvPicPr>
          <p:cNvPr id="32" name="Picture 3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34C06B2-BBA6-2522-67A3-9C7824DF02C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257" y="4071465"/>
            <a:ext cx="1064395" cy="1064395"/>
          </a:xfrm>
          <a:prstGeom prst="rect">
            <a:avLst/>
          </a:prstGeom>
        </p:spPr>
      </p:pic>
      <p:pic>
        <p:nvPicPr>
          <p:cNvPr id="33" name="Picture 32" descr="A person standing in front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24EFED64-C72B-E74C-E29F-9A8A711BCCC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482" y="2799762"/>
            <a:ext cx="1063170" cy="1086796"/>
          </a:xfrm>
          <a:prstGeom prst="rect">
            <a:avLst/>
          </a:prstGeom>
        </p:spPr>
      </p:pic>
      <p:pic>
        <p:nvPicPr>
          <p:cNvPr id="34" name="Picture 33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AF8A27A7-DA05-6730-3A05-C571A5A05EB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503" y="5398403"/>
            <a:ext cx="996465" cy="1018609"/>
          </a:xfrm>
          <a:prstGeom prst="rect">
            <a:avLst/>
          </a:prstGeom>
        </p:spPr>
      </p:pic>
      <p:sp>
        <p:nvSpPr>
          <p:cNvPr id="3" name="Google Shape;130;p4">
            <a:extLst>
              <a:ext uri="{FF2B5EF4-FFF2-40B4-BE49-F238E27FC236}">
                <a16:creationId xmlns:a16="http://schemas.microsoft.com/office/drawing/2014/main" id="{EE03E225-FF00-643B-00B0-B6CC69C0CB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59410" y="6485746"/>
            <a:ext cx="349370" cy="36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81;g13c50419f0e_0_124">
            <a:extLst>
              <a:ext uri="{FF2B5EF4-FFF2-40B4-BE49-F238E27FC236}">
                <a16:creationId xmlns:a16="http://schemas.microsoft.com/office/drawing/2014/main" id="{E0D81E2E-D372-23EA-80AA-307322DAB23C}"/>
              </a:ext>
            </a:extLst>
          </p:cNvPr>
          <p:cNvSpPr txBox="1"/>
          <p:nvPr/>
        </p:nvSpPr>
        <p:spPr>
          <a:xfrm>
            <a:off x="8393569" y="18330"/>
            <a:ext cx="372491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000" i="1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#222MillionDreams     </a:t>
            </a:r>
            <a:r>
              <a:rPr lang="en-US" sz="2000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#HLFC2023</a:t>
            </a:r>
            <a:endParaRPr sz="2000" i="1">
              <a:solidFill>
                <a:srgbClr val="FF7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raphic 2">
            <a:extLst>
              <a:ext uri="{FF2B5EF4-FFF2-40B4-BE49-F238E27FC236}">
                <a16:creationId xmlns:a16="http://schemas.microsoft.com/office/drawing/2014/main" id="{024395A1-19D5-6B74-A14A-19E239F062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46775" y="120690"/>
            <a:ext cx="228156" cy="2360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>
            <a:spLocks noGrp="1"/>
          </p:cNvSpPr>
          <p:nvPr>
            <p:ph type="sldNum" idx="12"/>
          </p:nvPr>
        </p:nvSpPr>
        <p:spPr>
          <a:xfrm>
            <a:off x="11759410" y="6485746"/>
            <a:ext cx="349370" cy="36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792" y="6299807"/>
            <a:ext cx="895268" cy="320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 descr="Text&#10;&#10;Description automatically generated"/>
          <p:cNvPicPr preferRelativeResize="0"/>
          <p:nvPr/>
        </p:nvPicPr>
        <p:blipFill rotWithShape="1">
          <a:blip r:embed="rId4">
            <a:alphaModFix amt="6000"/>
          </a:blip>
          <a:srcRect/>
          <a:stretch/>
        </p:blipFill>
        <p:spPr>
          <a:xfrm>
            <a:off x="0" y="-1"/>
            <a:ext cx="322384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/>
          <p:nvPr/>
        </p:nvSpPr>
        <p:spPr>
          <a:xfrm>
            <a:off x="6263350" y="1321287"/>
            <a:ext cx="3517500" cy="247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2407500" y="4024596"/>
            <a:ext cx="3517500" cy="2479800"/>
          </a:xfrm>
          <a:prstGeom prst="rect">
            <a:avLst/>
          </a:prstGeom>
          <a:solidFill>
            <a:srgbClr val="00B4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2455483" y="1290125"/>
            <a:ext cx="3517500" cy="2479800"/>
          </a:xfrm>
          <a:prstGeom prst="rect">
            <a:avLst/>
          </a:prstGeom>
          <a:solidFill>
            <a:srgbClr val="FA782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2567275" y="1521094"/>
            <a:ext cx="327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to ECW’s </a:t>
            </a: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Advocacy and Comms</a:t>
            </a:r>
            <a:endParaRPr lang="en-US" sz="24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6275923" y="1426544"/>
            <a:ext cx="3317746" cy="100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US" sz="3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222MillionDreams 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Campaign</a:t>
            </a:r>
            <a:endParaRPr lang="en-US" sz="2800">
              <a:solidFill>
                <a:schemeClr val="lt1"/>
              </a:solidFill>
              <a:ea typeface="Calibri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2407500" y="4064352"/>
            <a:ext cx="36000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Visibility Guidance</a:t>
            </a: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Note</a:t>
            </a: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Brand Guidelines </a:t>
            </a: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2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ECW Visibility</a:t>
            </a:r>
            <a:endParaRPr sz="25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1176725" y="446475"/>
            <a:ext cx="10116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800" b="1">
                <a:solidFill>
                  <a:srgbClr val="FA7829"/>
                </a:solidFill>
                <a:latin typeface="Calibri"/>
                <a:ea typeface="Calibri"/>
                <a:cs typeface="Calibri"/>
                <a:sym typeface="Calibri"/>
              </a:rPr>
              <a:t>Webinar Run of Show: </a:t>
            </a:r>
            <a:r>
              <a:rPr lang="en-US" sz="3800">
                <a:solidFill>
                  <a:srgbClr val="FA7829"/>
                </a:solidFill>
                <a:latin typeface="Calibri"/>
                <a:ea typeface="Calibri"/>
                <a:cs typeface="Calibri"/>
                <a:sym typeface="Calibri"/>
              </a:rPr>
              <a:t>Delivering on Our Promise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6229151" y="4024605"/>
            <a:ext cx="3517500" cy="2479800"/>
          </a:xfrm>
          <a:prstGeom prst="rect">
            <a:avLst/>
          </a:prstGeom>
          <a:solidFill>
            <a:srgbClr val="278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 txBox="1"/>
          <p:nvPr/>
        </p:nvSpPr>
        <p:spPr>
          <a:xfrm>
            <a:off x="6421348" y="4193480"/>
            <a:ext cx="3184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Group Discussion</a:t>
            </a: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Next Steps</a:t>
            </a:r>
            <a:endParaRPr sz="17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43" name="Google Shape;143;p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5642" y="5345650"/>
            <a:ext cx="895249" cy="89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7217" y="2578646"/>
            <a:ext cx="877281" cy="87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0215" y="5366817"/>
            <a:ext cx="860215" cy="86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00037B24-CA34-AD8A-0B26-6AD7572874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439" y="2411738"/>
            <a:ext cx="1663971" cy="1285795"/>
          </a:xfrm>
          <a:prstGeom prst="rect">
            <a:avLst/>
          </a:prstGeom>
        </p:spPr>
      </p:pic>
      <p:sp>
        <p:nvSpPr>
          <p:cNvPr id="5" name="Google Shape;281;g13c50419f0e_0_124">
            <a:extLst>
              <a:ext uri="{FF2B5EF4-FFF2-40B4-BE49-F238E27FC236}">
                <a16:creationId xmlns:a16="http://schemas.microsoft.com/office/drawing/2014/main" id="{25B90DCE-4898-4574-5A4B-3967C20274F9}"/>
              </a:ext>
            </a:extLst>
          </p:cNvPr>
          <p:cNvSpPr txBox="1"/>
          <p:nvPr/>
        </p:nvSpPr>
        <p:spPr>
          <a:xfrm>
            <a:off x="8393569" y="18330"/>
            <a:ext cx="372491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000" i="1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#222MillionDreams     </a:t>
            </a:r>
            <a:r>
              <a:rPr lang="en-US" sz="2000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#HLFC2023</a:t>
            </a:r>
            <a:endParaRPr sz="2000" i="1">
              <a:solidFill>
                <a:srgbClr val="FF7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D454681D-98E2-3854-3BD7-296E6E37CC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46775" y="120690"/>
            <a:ext cx="228156" cy="236011"/>
          </a:xfrm>
          <a:prstGeom prst="rect">
            <a:avLst/>
          </a:prstGeom>
        </p:spPr>
      </p:pic>
      <p:pic>
        <p:nvPicPr>
          <p:cNvPr id="6" name="Graphic 2">
            <a:extLst>
              <a:ext uri="{FF2B5EF4-FFF2-40B4-BE49-F238E27FC236}">
                <a16:creationId xmlns:a16="http://schemas.microsoft.com/office/drawing/2014/main" id="{035ABC02-4269-C7CB-D607-28D52A3388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34789" y="1527775"/>
            <a:ext cx="350756" cy="3193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c50419f0e_0_15"/>
          <p:cNvSpPr/>
          <p:nvPr/>
        </p:nvSpPr>
        <p:spPr>
          <a:xfrm>
            <a:off x="9317362" y="-83"/>
            <a:ext cx="2869500" cy="6858000"/>
          </a:xfrm>
          <a:prstGeom prst="rect">
            <a:avLst/>
          </a:prstGeom>
          <a:solidFill>
            <a:srgbClr val="FFCD4C">
              <a:alpha val="3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13c50419f0e_0_15"/>
          <p:cNvSpPr txBox="1"/>
          <p:nvPr/>
        </p:nvSpPr>
        <p:spPr>
          <a:xfrm>
            <a:off x="361400" y="114900"/>
            <a:ext cx="8919412" cy="8743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5000"/>
            </a:pPr>
            <a:r>
              <a:rPr lang="en-US" sz="5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#222MillionDreams     Campaign</a:t>
            </a:r>
            <a:endParaRPr lang="en-US"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8" name="Google Shape;188;g13c50419f0e_0_15"/>
          <p:cNvSpPr/>
          <p:nvPr/>
        </p:nvSpPr>
        <p:spPr>
          <a:xfrm>
            <a:off x="264806" y="200093"/>
            <a:ext cx="172800" cy="691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D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13c50419f0e_0_15"/>
          <p:cNvSpPr txBox="1"/>
          <p:nvPr/>
        </p:nvSpPr>
        <p:spPr>
          <a:xfrm>
            <a:off x="253150" y="1020798"/>
            <a:ext cx="8691300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#222MillionDreams </a:t>
            </a:r>
            <a:r>
              <a:rPr lang="en-US" sz="1500" b="1">
                <a:solidFill>
                  <a:srgbClr val="FFCD4C"/>
                </a:solidFill>
                <a:latin typeface="Calibri"/>
                <a:ea typeface="Calibri"/>
                <a:cs typeface="Calibri"/>
                <a:sym typeface="Calibri"/>
              </a:rPr>
              <a:t>#222MillionsDeRêves </a:t>
            </a:r>
            <a:r>
              <a:rPr lang="en-US" sz="1500" b="1">
                <a:solidFill>
                  <a:srgbClr val="DA0C45"/>
                </a:solidFill>
                <a:latin typeface="Calibri"/>
                <a:ea typeface="Calibri"/>
                <a:cs typeface="Calibri"/>
                <a:sym typeface="Calibri"/>
              </a:rPr>
              <a:t>#222MillonesDeSueños </a:t>
            </a:r>
            <a:r>
              <a:rPr lang="en-US" sz="1500" b="1">
                <a:solidFill>
                  <a:srgbClr val="278DFF"/>
                </a:solidFill>
                <a:latin typeface="Calibri"/>
                <a:ea typeface="Calibri"/>
                <a:cs typeface="Calibri"/>
                <a:sym typeface="Calibri"/>
              </a:rPr>
              <a:t>#222_مليون_حلم </a:t>
            </a:r>
            <a:endParaRPr sz="1500" b="1">
              <a:solidFill>
                <a:srgbClr val="1E1E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13c50419f0e_0_15"/>
          <p:cNvSpPr txBox="1"/>
          <p:nvPr/>
        </p:nvSpPr>
        <p:spPr>
          <a:xfrm>
            <a:off x="10035525" y="536633"/>
            <a:ext cx="230007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16-17 February 2023</a:t>
            </a:r>
            <a:endParaRPr sz="1800" b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13c50419f0e_0_15"/>
          <p:cNvSpPr txBox="1"/>
          <p:nvPr/>
        </p:nvSpPr>
        <p:spPr>
          <a:xfrm>
            <a:off x="9251545" y="1289372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i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Geneva, Switzerland</a:t>
            </a:r>
            <a:endParaRPr sz="1900" b="1" i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13c50419f0e_0_15"/>
          <p:cNvSpPr txBox="1"/>
          <p:nvPr/>
        </p:nvSpPr>
        <p:spPr>
          <a:xfrm>
            <a:off x="9648604" y="4692161"/>
            <a:ext cx="2226300" cy="1477500"/>
          </a:xfrm>
          <a:prstGeom prst="rect">
            <a:avLst/>
          </a:prstGeom>
          <a:noFill/>
          <a:ln w="15875">
            <a:solidFill>
              <a:srgbClr val="FFCD4C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Co-hosted by </a:t>
            </a:r>
            <a:r>
              <a:rPr lang="en-US" sz="16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ECW </a:t>
            </a:r>
            <a:r>
              <a:rPr lang="en-US" sz="16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lang="en-US" sz="16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Switzerland</a:t>
            </a:r>
            <a:endParaRPr sz="1600" b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6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Co-convened by </a:t>
            </a:r>
            <a:r>
              <a:rPr lang="en-US" sz="16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Germany, Niger, </a:t>
            </a:r>
            <a:endParaRPr sz="1600" b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Norway &amp; South Sudan</a:t>
            </a:r>
            <a:endParaRPr sz="1600" b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13c50419f0e_0_15"/>
          <p:cNvSpPr txBox="1"/>
          <p:nvPr/>
        </p:nvSpPr>
        <p:spPr>
          <a:xfrm>
            <a:off x="607102" y="5723964"/>
            <a:ext cx="360117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800" b="1" i="1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#222MillionDreams     </a:t>
            </a:r>
            <a:r>
              <a:rPr lang="en-US" sz="1800" b="1" i="1">
                <a:solidFill>
                  <a:srgbClr val="06B6AC"/>
                </a:solidFill>
                <a:latin typeface="Calibri"/>
                <a:ea typeface="Calibri"/>
                <a:cs typeface="Calibri"/>
                <a:sym typeface="Calibri"/>
              </a:rPr>
              <a:t>#HLFC2023</a:t>
            </a:r>
          </a:p>
        </p:txBody>
      </p:sp>
      <p:sp>
        <p:nvSpPr>
          <p:cNvPr id="200" name="Google Shape;200;g13c50419f0e_0_15"/>
          <p:cNvSpPr txBox="1"/>
          <p:nvPr/>
        </p:nvSpPr>
        <p:spPr>
          <a:xfrm>
            <a:off x="3877598" y="1911000"/>
            <a:ext cx="5192252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361950">
              <a:buClr>
                <a:srgbClr val="FFCD4C"/>
              </a:buClr>
              <a:buSzPts val="2100"/>
              <a:buFont typeface="Calibri"/>
              <a:buChar char="●"/>
            </a:pP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New ECW Report: </a:t>
            </a:r>
            <a:r>
              <a:rPr lang="en-US" sz="2100" b="1">
                <a:latin typeface="Calibri"/>
                <a:ea typeface="Calibri"/>
                <a:cs typeface="Calibri"/>
                <a:sym typeface="Calibri"/>
              </a:rPr>
              <a:t>222 million crisis-affected children &amp; youth</a:t>
            </a: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 are in need of educational support today.</a:t>
            </a:r>
            <a:endParaRPr lang="en-US" sz="2100">
              <a:latin typeface="Calibri"/>
              <a:ea typeface="Calibri"/>
              <a:cs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CD4C"/>
              </a:buClr>
              <a:buNone/>
            </a:pPr>
            <a:endParaRPr lang="en-US" sz="900">
              <a:latin typeface="Calibri"/>
              <a:ea typeface="Calibri"/>
              <a:cs typeface="Calibri"/>
              <a:sym typeface="Calibri"/>
            </a:endParaRPr>
          </a:p>
          <a:p>
            <a:pPr marL="285750" indent="-361950">
              <a:buClr>
                <a:srgbClr val="FFCD4C"/>
              </a:buClr>
              <a:buSzPts val="2100"/>
              <a:buFont typeface="Calibri"/>
              <a:buChar char="●"/>
            </a:pP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100" b="1">
                <a:latin typeface="Calibri"/>
                <a:ea typeface="Calibri"/>
                <a:cs typeface="Calibri"/>
                <a:sym typeface="Calibri"/>
              </a:rPr>
              <a:t>#222MillionDreams     Campaign </a:t>
            </a: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aims to shine a light on them, their dreams &amp; critical </a:t>
            </a:r>
            <a:r>
              <a:rPr lang="en-US" sz="2100" err="1">
                <a:latin typeface="Calibri"/>
                <a:ea typeface="Calibri"/>
                <a:cs typeface="Calibri"/>
                <a:sym typeface="Calibri"/>
              </a:rPr>
              <a:t>EiEPC</a:t>
            </a: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 financing needs ahead of ECW’s 2023 </a:t>
            </a:r>
            <a:r>
              <a:rPr lang="en-US" sz="2100" b="1">
                <a:latin typeface="Calibri"/>
                <a:ea typeface="Calibri"/>
                <a:cs typeface="Calibri"/>
                <a:sym typeface="Calibri"/>
              </a:rPr>
              <a:t>High-Level Financing Conference</a:t>
            </a: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2100">
              <a:latin typeface="Calibri"/>
              <a:ea typeface="Calibri"/>
              <a:cs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CD4C"/>
              </a:buClr>
              <a:buNone/>
            </a:pPr>
            <a:endParaRPr lang="en-US" sz="2100"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FFCD4C"/>
              </a:buClr>
            </a:pPr>
            <a:r>
              <a:rPr lang="en-US" sz="21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Campaign Dates: </a:t>
            </a:r>
            <a:endParaRPr lang="en-US" sz="2100" b="1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FFCD4C"/>
              </a:buClr>
            </a:pPr>
            <a:r>
              <a:rPr lang="en-US" sz="2100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          21 June 2022 – February 2023</a:t>
            </a:r>
            <a:endParaRPr lang="en-US" sz="2100" i="1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02" name="Google Shape;202;g13c50419f0e_0_1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8565" y="2178498"/>
            <a:ext cx="3859983" cy="2947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1">
                <a:lumMod val="40000"/>
                <a:lumOff val="60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Flag of Switzerland - Wikipedia">
            <a:extLst>
              <a:ext uri="{FF2B5EF4-FFF2-40B4-BE49-F238E27FC236}">
                <a16:creationId xmlns:a16="http://schemas.microsoft.com/office/drawing/2014/main" id="{4C991E9A-D845-02E3-B54B-3C4EB2EC0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5996" y="4115059"/>
            <a:ext cx="263045" cy="26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lag of Norway | Britannica">
            <a:extLst>
              <a:ext uri="{FF2B5EF4-FFF2-40B4-BE49-F238E27FC236}">
                <a16:creationId xmlns:a16="http://schemas.microsoft.com/office/drawing/2014/main" id="{D99E7FC6-41CE-7FFC-E593-8B373D4D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7725" y="4115059"/>
            <a:ext cx="360316" cy="26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lag of Germany - Wikipedia">
            <a:extLst>
              <a:ext uri="{FF2B5EF4-FFF2-40B4-BE49-F238E27FC236}">
                <a16:creationId xmlns:a16="http://schemas.microsoft.com/office/drawing/2014/main" id="{BACB08FD-DDE3-B3C3-BB92-7421EB3FF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9094" y="4108543"/>
            <a:ext cx="458638" cy="27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92;g13c50419f0e_0_15">
            <a:extLst>
              <a:ext uri="{FF2B5EF4-FFF2-40B4-BE49-F238E27FC236}">
                <a16:creationId xmlns:a16="http://schemas.microsoft.com/office/drawing/2014/main" id="{72BFB83C-7D70-7BB3-402C-0B8A81B0D931}"/>
              </a:ext>
            </a:extLst>
          </p:cNvPr>
          <p:cNvSpPr/>
          <p:nvPr/>
        </p:nvSpPr>
        <p:spPr>
          <a:xfrm>
            <a:off x="9610504" y="1825511"/>
            <a:ext cx="2264400" cy="1979550"/>
          </a:xfrm>
          <a:prstGeom prst="rect">
            <a:avLst/>
          </a:prstGeom>
          <a:solidFill>
            <a:srgbClr val="FFCD4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93;g13c50419f0e_0_15">
            <a:extLst>
              <a:ext uri="{FF2B5EF4-FFF2-40B4-BE49-F238E27FC236}">
                <a16:creationId xmlns:a16="http://schemas.microsoft.com/office/drawing/2014/main" id="{DD95FA08-91D2-6A08-3132-6B190DB7B6C0}"/>
              </a:ext>
            </a:extLst>
          </p:cNvPr>
          <p:cNvSpPr txBox="1"/>
          <p:nvPr/>
        </p:nvSpPr>
        <p:spPr>
          <a:xfrm>
            <a:off x="9581245" y="1915918"/>
            <a:ext cx="2264400" cy="19086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ECW’s </a:t>
            </a:r>
            <a:endParaRPr lang="en-US" sz="280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High-Level Financing Conference</a:t>
            </a:r>
            <a:endParaRPr lang="en-US" sz="2000" i="1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080" name="Picture 8" descr="flag of Niger | Britannica">
            <a:extLst>
              <a:ext uri="{FF2B5EF4-FFF2-40B4-BE49-F238E27FC236}">
                <a16:creationId xmlns:a16="http://schemas.microsoft.com/office/drawing/2014/main" id="{F69BFF31-0B08-3267-B7A5-D2B6E0D9D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0593" y="4098051"/>
            <a:ext cx="348743" cy="2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lag of South Sudan | Britannica">
            <a:extLst>
              <a:ext uri="{FF2B5EF4-FFF2-40B4-BE49-F238E27FC236}">
                <a16:creationId xmlns:a16="http://schemas.microsoft.com/office/drawing/2014/main" id="{E00A77A0-F01E-D4CA-FC42-40388A17D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01375" y="4098050"/>
            <a:ext cx="491774" cy="2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7B784-77D4-1BD5-7E4F-BDEC8EE020E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6582" y="421681"/>
            <a:ext cx="638282" cy="637035"/>
          </a:xfrm>
          <a:prstGeom prst="rect">
            <a:avLst/>
          </a:prstGeom>
        </p:spPr>
      </p:pic>
      <p:pic>
        <p:nvPicPr>
          <p:cNvPr id="6" name="Graphic 2">
            <a:extLst>
              <a:ext uri="{FF2B5EF4-FFF2-40B4-BE49-F238E27FC236}">
                <a16:creationId xmlns:a16="http://schemas.microsoft.com/office/drawing/2014/main" id="{7F5AB903-FDD6-A15D-5F65-7FC4B32CBA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22106" y="242776"/>
            <a:ext cx="532209" cy="547920"/>
          </a:xfrm>
          <a:prstGeom prst="rect">
            <a:avLst/>
          </a:prstGeom>
        </p:spPr>
      </p:pic>
      <p:pic>
        <p:nvPicPr>
          <p:cNvPr id="8" name="Graphic 2">
            <a:extLst>
              <a:ext uri="{FF2B5EF4-FFF2-40B4-BE49-F238E27FC236}">
                <a16:creationId xmlns:a16="http://schemas.microsoft.com/office/drawing/2014/main" id="{0E68F033-932A-C7D7-1321-E416BA249B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21319" y="3090906"/>
            <a:ext cx="257390" cy="260609"/>
          </a:xfrm>
          <a:prstGeom prst="rect">
            <a:avLst/>
          </a:prstGeom>
        </p:spPr>
      </p:pic>
      <p:pic>
        <p:nvPicPr>
          <p:cNvPr id="2" name="Graphic 2">
            <a:extLst>
              <a:ext uri="{FF2B5EF4-FFF2-40B4-BE49-F238E27FC236}">
                <a16:creationId xmlns:a16="http://schemas.microsoft.com/office/drawing/2014/main" id="{A95BBB12-D28E-5CAB-3B06-04C459B9D9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31231" y="5814901"/>
            <a:ext cx="236934" cy="2431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c50419f0e_0_80"/>
          <p:cNvSpPr txBox="1"/>
          <p:nvPr/>
        </p:nvSpPr>
        <p:spPr>
          <a:xfrm>
            <a:off x="353545" y="114900"/>
            <a:ext cx="8780714" cy="861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5000"/>
            </a:pPr>
            <a:r>
              <a:rPr lang="en-US" sz="5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#222MillionDreams    Campaign</a:t>
            </a:r>
            <a:endParaRPr lang="en-US"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9" name="Google Shape;209;g13c50419f0e_0_80"/>
          <p:cNvSpPr/>
          <p:nvPr/>
        </p:nvSpPr>
        <p:spPr>
          <a:xfrm>
            <a:off x="264806" y="200093"/>
            <a:ext cx="172800" cy="691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39;p4">
            <a:extLst>
              <a:ext uri="{FF2B5EF4-FFF2-40B4-BE49-F238E27FC236}">
                <a16:creationId xmlns:a16="http://schemas.microsoft.com/office/drawing/2014/main" id="{9E1A2392-A1C8-6050-26A6-D36AA6002A08}"/>
              </a:ext>
            </a:extLst>
          </p:cNvPr>
          <p:cNvSpPr/>
          <p:nvPr/>
        </p:nvSpPr>
        <p:spPr>
          <a:xfrm>
            <a:off x="194709" y="1273419"/>
            <a:ext cx="2599351" cy="5553201"/>
          </a:xfrm>
          <a:prstGeom prst="rect">
            <a:avLst/>
          </a:prstGeom>
          <a:solidFill>
            <a:srgbClr val="FFCD4C">
              <a:alpha val="167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39;p4">
            <a:extLst>
              <a:ext uri="{FF2B5EF4-FFF2-40B4-BE49-F238E27FC236}">
                <a16:creationId xmlns:a16="http://schemas.microsoft.com/office/drawing/2014/main" id="{7BFFFB89-AC96-20AA-2126-73E183D11FA3}"/>
              </a:ext>
            </a:extLst>
          </p:cNvPr>
          <p:cNvSpPr/>
          <p:nvPr/>
        </p:nvSpPr>
        <p:spPr>
          <a:xfrm>
            <a:off x="207359" y="1105177"/>
            <a:ext cx="2599351" cy="370405"/>
          </a:xfrm>
          <a:prstGeom prst="rect">
            <a:avLst/>
          </a:prstGeom>
          <a:solidFill>
            <a:srgbClr val="FFCD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Campaign Launch</a:t>
            </a:r>
            <a:endParaRPr lang="en-US" sz="1600" b="1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person smiling at a podium&#10;&#10;Description automatically generated with low confidence">
            <a:extLst>
              <a:ext uri="{FF2B5EF4-FFF2-40B4-BE49-F238E27FC236}">
                <a16:creationId xmlns:a16="http://schemas.microsoft.com/office/drawing/2014/main" id="{CEBEA4F9-7E41-4C50-C547-D162E4530A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31" y="1533301"/>
            <a:ext cx="2467757" cy="1356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33F7C8-4F5E-3734-95D8-3201134B47B8}"/>
              </a:ext>
            </a:extLst>
          </p:cNvPr>
          <p:cNvSpPr txBox="1"/>
          <p:nvPr/>
        </p:nvSpPr>
        <p:spPr>
          <a:xfrm>
            <a:off x="302690" y="2896766"/>
            <a:ext cx="242600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latin typeface="Calibri"/>
                <a:cs typeface="Calibri"/>
              </a:rPr>
              <a:t>UN Press Conference  </a:t>
            </a:r>
            <a:endParaRPr lang="en-US"/>
          </a:p>
        </p:txBody>
      </p:sp>
      <p:pic>
        <p:nvPicPr>
          <p:cNvPr id="6" name="Picture 5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FFB9D08D-C7DE-2959-C6E2-22B805BEAE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40" y="3160974"/>
            <a:ext cx="2375688" cy="17418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F2CEE6-2EBC-E745-C3DF-1FEAB4E2D994}"/>
              </a:ext>
            </a:extLst>
          </p:cNvPr>
          <p:cNvSpPr txBox="1"/>
          <p:nvPr/>
        </p:nvSpPr>
        <p:spPr>
          <a:xfrm>
            <a:off x="730340" y="4931680"/>
            <a:ext cx="1937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Calibri" panose="020F0502020204030204" pitchFamily="34" charset="0"/>
                <a:cs typeface="Calibri" panose="020F0502020204030204" pitchFamily="34" charset="0"/>
              </a:rPr>
              <a:t>ECOSOC HAS HL Panel 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2917B7A-4048-A010-5917-0BAAA2D7FD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39" y="5222221"/>
            <a:ext cx="990638" cy="1285036"/>
          </a:xfrm>
          <a:prstGeom prst="rect">
            <a:avLst/>
          </a:prstGeom>
        </p:spPr>
      </p:pic>
      <p:pic>
        <p:nvPicPr>
          <p:cNvPr id="9" name="Picture 8" descr="A person with the arms crossed&#10;&#10;Description automatically generated with low confidence">
            <a:extLst>
              <a:ext uri="{FF2B5EF4-FFF2-40B4-BE49-F238E27FC236}">
                <a16:creationId xmlns:a16="http://schemas.microsoft.com/office/drawing/2014/main" id="{320C5FDD-0E15-CA8E-140F-9FF03BDD00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653" y="5237501"/>
            <a:ext cx="957864" cy="1285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41A445-340B-9119-3F68-397892960943}"/>
              </a:ext>
            </a:extLst>
          </p:cNvPr>
          <p:cNvSpPr txBox="1"/>
          <p:nvPr/>
        </p:nvSpPr>
        <p:spPr>
          <a:xfrm>
            <a:off x="385727" y="6520799"/>
            <a:ext cx="215571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latin typeface="Calibri"/>
                <a:cs typeface="Calibri"/>
              </a:rPr>
              <a:t>Launch of ECW Study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1" name="Google Shape;139;p4">
            <a:extLst>
              <a:ext uri="{FF2B5EF4-FFF2-40B4-BE49-F238E27FC236}">
                <a16:creationId xmlns:a16="http://schemas.microsoft.com/office/drawing/2014/main" id="{9C5C31AA-01BF-8079-5C99-CA99B8506F27}"/>
              </a:ext>
            </a:extLst>
          </p:cNvPr>
          <p:cNvSpPr/>
          <p:nvPr/>
        </p:nvSpPr>
        <p:spPr>
          <a:xfrm>
            <a:off x="2915083" y="1273419"/>
            <a:ext cx="2599351" cy="5553201"/>
          </a:xfrm>
          <a:prstGeom prst="rect">
            <a:avLst/>
          </a:prstGeom>
          <a:solidFill>
            <a:srgbClr val="FFCD4C">
              <a:alpha val="167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9;p4">
            <a:extLst>
              <a:ext uri="{FF2B5EF4-FFF2-40B4-BE49-F238E27FC236}">
                <a16:creationId xmlns:a16="http://schemas.microsoft.com/office/drawing/2014/main" id="{00B867F8-D130-3352-E56C-D5E65211C539}"/>
              </a:ext>
            </a:extLst>
          </p:cNvPr>
          <p:cNvSpPr/>
          <p:nvPr/>
        </p:nvSpPr>
        <p:spPr>
          <a:xfrm>
            <a:off x="2927733" y="1105177"/>
            <a:ext cx="2599351" cy="370405"/>
          </a:xfrm>
          <a:prstGeom prst="rect">
            <a:avLst/>
          </a:prstGeom>
          <a:solidFill>
            <a:srgbClr val="FFCD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Social Media Kit</a:t>
            </a:r>
            <a:endParaRPr lang="en-US" sz="1600" b="1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3" name="Picture 12" descr="A picture containing text, person, player, hitting&#10;&#10;Description automatically generated">
            <a:extLst>
              <a:ext uri="{FF2B5EF4-FFF2-40B4-BE49-F238E27FC236}">
                <a16:creationId xmlns:a16="http://schemas.microsoft.com/office/drawing/2014/main" id="{5071A183-0DB6-090E-DA9D-D3F2A6D71F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959" y="2919927"/>
            <a:ext cx="2115617" cy="1185409"/>
          </a:xfrm>
          <a:prstGeom prst="rect">
            <a:avLst/>
          </a:prstGeom>
        </p:spPr>
      </p:pic>
      <p:pic>
        <p:nvPicPr>
          <p:cNvPr id="14" name="Picture 13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C18C6542-770C-4169-A964-85C5DB5CE04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767" y="1516853"/>
            <a:ext cx="2152002" cy="11854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47890C-2BBE-3962-8633-656D9EC1FDF6}"/>
              </a:ext>
            </a:extLst>
          </p:cNvPr>
          <p:cNvSpPr txBox="1"/>
          <p:nvPr/>
        </p:nvSpPr>
        <p:spPr>
          <a:xfrm>
            <a:off x="3707428" y="2685871"/>
            <a:ext cx="103995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latin typeface="Calibri"/>
                <a:cs typeface="Calibri"/>
              </a:rPr>
              <a:t>Quote Cards</a:t>
            </a:r>
            <a:endParaRPr lang="en-US" sz="1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410E1B-5E65-DD40-82AB-5E3758E1833A}"/>
              </a:ext>
            </a:extLst>
          </p:cNvPr>
          <p:cNvSpPr txBox="1"/>
          <p:nvPr/>
        </p:nvSpPr>
        <p:spPr>
          <a:xfrm>
            <a:off x="3583479" y="4073784"/>
            <a:ext cx="151881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latin typeface="Calibri"/>
                <a:cs typeface="Calibri"/>
              </a:rPr>
              <a:t>Video Statements</a:t>
            </a:r>
            <a:endParaRPr lang="en-US" sz="1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FF6C06DB-F4FA-0390-5590-6E4274D5C0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756" y="4311770"/>
            <a:ext cx="2152003" cy="11873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6511CD4-3C0C-2218-33B3-35AC208D53CC}"/>
              </a:ext>
            </a:extLst>
          </p:cNvPr>
          <p:cNvSpPr txBox="1"/>
          <p:nvPr/>
        </p:nvSpPr>
        <p:spPr>
          <a:xfrm>
            <a:off x="3514363" y="5460069"/>
            <a:ext cx="151881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latin typeface="Calibri"/>
                <a:cs typeface="Calibri"/>
              </a:rPr>
              <a:t>#MyDream Stories</a:t>
            </a:r>
            <a:endParaRPr lang="en-US" sz="1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A young child painting on a wall&#10;&#10;Description automatically generated with medium confidence">
            <a:extLst>
              <a:ext uri="{FF2B5EF4-FFF2-40B4-BE49-F238E27FC236}">
                <a16:creationId xmlns:a16="http://schemas.microsoft.com/office/drawing/2014/main" id="{9FA60162-2726-8E96-DBBB-D9907C0B9A7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959" y="5710012"/>
            <a:ext cx="2177875" cy="8781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0A7D98-1542-F5FA-8482-302578478646}"/>
              </a:ext>
            </a:extLst>
          </p:cNvPr>
          <p:cNvSpPr txBox="1"/>
          <p:nvPr/>
        </p:nvSpPr>
        <p:spPr>
          <a:xfrm>
            <a:off x="3148326" y="6585111"/>
            <a:ext cx="217298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latin typeface="Calibri"/>
                <a:cs typeface="Calibri"/>
              </a:rPr>
              <a:t>Website Landing Page</a:t>
            </a:r>
            <a:endParaRPr lang="en-US" sz="1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139;p4">
            <a:extLst>
              <a:ext uri="{FF2B5EF4-FFF2-40B4-BE49-F238E27FC236}">
                <a16:creationId xmlns:a16="http://schemas.microsoft.com/office/drawing/2014/main" id="{F5A70E81-43DB-1D7C-8BF8-C5330429523A}"/>
              </a:ext>
            </a:extLst>
          </p:cNvPr>
          <p:cNvSpPr/>
          <p:nvPr/>
        </p:nvSpPr>
        <p:spPr>
          <a:xfrm>
            <a:off x="8628640" y="1302173"/>
            <a:ext cx="3340508" cy="5546012"/>
          </a:xfrm>
          <a:prstGeom prst="rect">
            <a:avLst/>
          </a:prstGeom>
          <a:solidFill>
            <a:srgbClr val="FFCD4C">
              <a:alpha val="167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39;p4">
            <a:extLst>
              <a:ext uri="{FF2B5EF4-FFF2-40B4-BE49-F238E27FC236}">
                <a16:creationId xmlns:a16="http://schemas.microsoft.com/office/drawing/2014/main" id="{3516D6AF-10B2-CE02-5E6B-E2A2EEECEA02}"/>
              </a:ext>
            </a:extLst>
          </p:cNvPr>
          <p:cNvSpPr/>
          <p:nvPr/>
        </p:nvSpPr>
        <p:spPr>
          <a:xfrm>
            <a:off x="8628640" y="1105177"/>
            <a:ext cx="3331592" cy="377593"/>
          </a:xfrm>
          <a:prstGeom prst="rect">
            <a:avLst/>
          </a:prstGeom>
          <a:solidFill>
            <a:srgbClr val="FFCD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Future Key Dates </a:t>
            </a:r>
            <a:endParaRPr lang="en-US" sz="1600" b="1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" name="Google Shape;139;p4">
            <a:extLst>
              <a:ext uri="{FF2B5EF4-FFF2-40B4-BE49-F238E27FC236}">
                <a16:creationId xmlns:a16="http://schemas.microsoft.com/office/drawing/2014/main" id="{DDEDFF0E-B093-D8F8-08C1-E92989DCF04F}"/>
              </a:ext>
            </a:extLst>
          </p:cNvPr>
          <p:cNvSpPr/>
          <p:nvPr/>
        </p:nvSpPr>
        <p:spPr>
          <a:xfrm>
            <a:off x="5641273" y="1273419"/>
            <a:ext cx="2860051" cy="5553201"/>
          </a:xfrm>
          <a:prstGeom prst="rect">
            <a:avLst/>
          </a:prstGeom>
          <a:solidFill>
            <a:srgbClr val="FFCD4C">
              <a:alpha val="167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39;p4">
            <a:extLst>
              <a:ext uri="{FF2B5EF4-FFF2-40B4-BE49-F238E27FC236}">
                <a16:creationId xmlns:a16="http://schemas.microsoft.com/office/drawing/2014/main" id="{64F03E19-8FAD-DA2D-D16C-572F579C0159}"/>
              </a:ext>
            </a:extLst>
          </p:cNvPr>
          <p:cNvSpPr/>
          <p:nvPr/>
        </p:nvSpPr>
        <p:spPr>
          <a:xfrm>
            <a:off x="5653923" y="1105177"/>
            <a:ext cx="2847401" cy="370405"/>
          </a:xfrm>
          <a:prstGeom prst="rect">
            <a:avLst/>
          </a:prstGeom>
          <a:solidFill>
            <a:srgbClr val="FFCD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Our Reach So Far</a:t>
            </a:r>
            <a:endParaRPr lang="en-US" sz="1600" b="1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7C48B1-2930-3773-DF1E-8BF47EA5444A}"/>
              </a:ext>
            </a:extLst>
          </p:cNvPr>
          <p:cNvSpPr txBox="1"/>
          <p:nvPr/>
        </p:nvSpPr>
        <p:spPr>
          <a:xfrm>
            <a:off x="5733982" y="1571938"/>
            <a:ext cx="2599350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FFCD4C"/>
              </a:buClr>
              <a:buSzPct val="114000"/>
              <a:buFont typeface="Arial" panose="020B0604020202020204" pitchFamily="34" charset="0"/>
              <a:buChar char="•"/>
            </a:pPr>
            <a:r>
              <a:rPr lang="en-US" sz="1500" b="1">
                <a:solidFill>
                  <a:schemeClr val="tx1"/>
                </a:solidFill>
                <a:latin typeface="Calibri"/>
                <a:cs typeface="Calibri"/>
              </a:rPr>
              <a:t>International &amp; national media coverage</a:t>
            </a:r>
            <a:r>
              <a:rPr lang="en-US" sz="1500">
                <a:solidFill>
                  <a:schemeClr val="tx1"/>
                </a:solidFill>
                <a:latin typeface="Calibri"/>
                <a:cs typeface="Calibri"/>
              </a:rPr>
              <a:t> (Newsweek, El Pais, VOA, etc.)</a:t>
            </a:r>
            <a:endParaRPr lang="en-US" sz="15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CD4C"/>
              </a:buClr>
              <a:buSzPct val="114000"/>
              <a:buFont typeface="Arial" panose="020B0604020202020204" pitchFamily="34" charset="0"/>
              <a:buChar char="•"/>
            </a:pPr>
            <a:endParaRPr lang="en-US" sz="15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CD4C"/>
              </a:buClr>
              <a:buSzPct val="114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Calibri"/>
                <a:cs typeface="Calibri"/>
              </a:rPr>
              <a:t>More than </a:t>
            </a:r>
            <a:r>
              <a:rPr lang="en-US" sz="1500" b="1">
                <a:solidFill>
                  <a:schemeClr val="tx1"/>
                </a:solidFill>
                <a:latin typeface="Calibri"/>
                <a:cs typeface="Calibri"/>
              </a:rPr>
              <a:t>1.4 billion potential readers</a:t>
            </a:r>
            <a:r>
              <a:rPr lang="en-US" sz="1500">
                <a:solidFill>
                  <a:schemeClr val="tx1"/>
                </a:solidFill>
                <a:latin typeface="Calibri"/>
                <a:cs typeface="Calibri"/>
              </a:rPr>
              <a:t>!</a:t>
            </a:r>
          </a:p>
          <a:p>
            <a:pPr marL="285750" indent="-285750">
              <a:buClr>
                <a:srgbClr val="FFCD4C"/>
              </a:buClr>
              <a:buSzPct val="113999"/>
              <a:buFont typeface="Arial" panose="020B0604020202020204" pitchFamily="34" charset="0"/>
              <a:buChar char="•"/>
            </a:pPr>
            <a:endParaRPr lang="en-US" sz="1500">
              <a:solidFill>
                <a:schemeClr val="tx1"/>
              </a:solidFill>
              <a:latin typeface="Calibri"/>
              <a:cs typeface="Calibri"/>
            </a:endParaRPr>
          </a:p>
          <a:p>
            <a:pPr marL="285750" indent="-285750">
              <a:buClr>
                <a:srgbClr val="FFCD4C"/>
              </a:buClr>
              <a:buSzPct val="113999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Calibri"/>
                <a:cs typeface="Calibri"/>
              </a:rPr>
              <a:t>Over </a:t>
            </a:r>
            <a:r>
              <a:rPr lang="en-US" sz="1500" b="1">
                <a:solidFill>
                  <a:schemeClr val="tx1"/>
                </a:solidFill>
                <a:latin typeface="Calibri"/>
                <a:cs typeface="Calibri"/>
              </a:rPr>
              <a:t>40 videos and official statements</a:t>
            </a:r>
            <a:r>
              <a:rPr lang="en-US" sz="1500">
                <a:solidFill>
                  <a:schemeClr val="tx1"/>
                </a:solidFill>
                <a:latin typeface="Calibri"/>
                <a:cs typeface="Calibri"/>
              </a:rPr>
              <a:t> in support of the Campaign’s launch.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buClr>
                <a:srgbClr val="FFCD4C"/>
              </a:buClr>
              <a:buSzPct val="114000"/>
              <a:buFont typeface="Arial" panose="020B0604020202020204" pitchFamily="34" charset="0"/>
              <a:buChar char="•"/>
            </a:pPr>
            <a:endParaRPr lang="en-US" sz="15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CD4C"/>
              </a:buClr>
              <a:buSzPct val="114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Calibri"/>
                <a:cs typeface="Calibri"/>
              </a:rPr>
              <a:t>During its first week , the Campaign reached a potential audience </a:t>
            </a:r>
            <a:r>
              <a:rPr lang="en-US" sz="1500" b="1">
                <a:solidFill>
                  <a:schemeClr val="tx1"/>
                </a:solidFill>
                <a:latin typeface="Calibri"/>
                <a:cs typeface="Calibri"/>
              </a:rPr>
              <a:t>of 63 million</a:t>
            </a:r>
            <a:r>
              <a:rPr lang="en-US" sz="1500">
                <a:solidFill>
                  <a:schemeClr val="tx1"/>
                </a:solidFill>
                <a:latin typeface="Calibri"/>
                <a:cs typeface="Calibri"/>
              </a:rPr>
              <a:t> users across various social channels such as Twitter, Facebook, Instagram, LinkedIn and TikTok.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97029D-AF15-745E-2244-192AB976C522}"/>
              </a:ext>
            </a:extLst>
          </p:cNvPr>
          <p:cNvSpPr txBox="1"/>
          <p:nvPr/>
        </p:nvSpPr>
        <p:spPr>
          <a:xfrm>
            <a:off x="8697632" y="1629447"/>
            <a:ext cx="3277619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FFCD4C"/>
              </a:buClr>
              <a:buSzPct val="105000"/>
              <a:buFont typeface="Arial"/>
              <a:buChar char="•"/>
            </a:pPr>
            <a:r>
              <a:rPr lang="en-US" sz="13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12 August: </a:t>
            </a:r>
            <a:r>
              <a:rPr lang="en-US" sz="13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International Youth Day/ #Youth4EiEPC </a:t>
            </a:r>
            <a:endParaRPr lang="en-US" sz="1300">
              <a:solidFill>
                <a:schemeClr val="tx1"/>
              </a:solidFill>
            </a:endParaRPr>
          </a:p>
          <a:p>
            <a:pPr marL="285750" lvl="0" indent="-285750">
              <a:buClr>
                <a:srgbClr val="FFCD4C"/>
              </a:buClr>
              <a:buSzPct val="105000"/>
              <a:buFont typeface="Arial"/>
              <a:buChar char="•"/>
            </a:pPr>
            <a:r>
              <a:rPr lang="en-US" sz="13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19 August: </a:t>
            </a:r>
            <a:r>
              <a:rPr lang="en-US" sz="13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World Humanitarian Day(#ARR2021)</a:t>
            </a:r>
            <a:endParaRPr lang="en-US" sz="13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85750" lvl="0" indent="-285750">
              <a:buClr>
                <a:srgbClr val="FFCD4C"/>
              </a:buClr>
              <a:buSzPct val="105000"/>
              <a:buFont typeface="Arial"/>
              <a:buChar char="•"/>
            </a:pPr>
            <a:endParaRPr lang="en-US" sz="13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Clr>
                <a:srgbClr val="FFCD4C"/>
              </a:buClr>
              <a:buSzPct val="105000"/>
              <a:buFont typeface="Arial"/>
              <a:buChar char="•"/>
            </a:pPr>
            <a:r>
              <a:rPr lang="en-US" sz="1300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9 September:</a:t>
            </a:r>
            <a:r>
              <a:rPr lang="en-US" sz="13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International Day to Protect Education from Attack</a:t>
            </a:r>
          </a:p>
          <a:p>
            <a:pPr marL="285750" indent="-285750">
              <a:buClr>
                <a:srgbClr val="FFCD4C"/>
              </a:buClr>
              <a:buSzPct val="105000"/>
              <a:buFont typeface="Arial"/>
              <a:buChar char="•"/>
            </a:pPr>
            <a:endParaRPr lang="en-US" sz="13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rgbClr val="FFCD4C"/>
              </a:buClr>
              <a:buSzPct val="105000"/>
              <a:buFont typeface="Arial"/>
              <a:buChar char="•"/>
            </a:pPr>
            <a:r>
              <a:rPr lang="en-US" sz="13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14-30 September: UNGA weeks</a:t>
            </a:r>
            <a:endParaRPr lang="en-US" sz="1300">
              <a:solidFill>
                <a:schemeClr val="tx1"/>
              </a:solidFill>
            </a:endParaRPr>
          </a:p>
          <a:p>
            <a:pPr marL="742950" lvl="1" indent="-285750">
              <a:buClr>
                <a:srgbClr val="FFCD4C"/>
              </a:buClr>
              <a:buSzPct val="105000"/>
              <a:buFont typeface="Arial"/>
              <a:buChar char="•"/>
            </a:pPr>
            <a:r>
              <a:rPr lang="en-US" sz="13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Launch of ECW Strategic Plan &amp; Case for Investment </a:t>
            </a:r>
            <a:endParaRPr lang="en-US" sz="1300">
              <a:solidFill>
                <a:schemeClr val="tx1"/>
              </a:solidFill>
              <a:ea typeface="Calibri"/>
              <a:sym typeface="Calibri"/>
            </a:endParaRPr>
          </a:p>
          <a:p>
            <a:pPr marL="742950" lvl="1" indent="-285750">
              <a:buClr>
                <a:srgbClr val="FFCD4C"/>
              </a:buClr>
              <a:buSzPct val="105000"/>
              <a:buFont typeface="Arial"/>
              <a:buChar char="•"/>
            </a:pPr>
            <a:r>
              <a:rPr lang="en-US" sz="13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Transforming Education Summit</a:t>
            </a:r>
            <a:endParaRPr lang="en-US" sz="1300">
              <a:solidFill>
                <a:schemeClr val="tx1"/>
              </a:solidFill>
            </a:endParaRPr>
          </a:p>
          <a:p>
            <a:pPr marL="742950" lvl="1" indent="-285750">
              <a:buClr>
                <a:srgbClr val="FFCD4C"/>
              </a:buClr>
              <a:buSzPct val="105000"/>
              <a:buFont typeface="Arial"/>
              <a:buChar char="•"/>
            </a:pPr>
            <a:r>
              <a:rPr lang="en-US" sz="13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Global Citizen Live Concert</a:t>
            </a:r>
            <a:endParaRPr lang="en-US" sz="1300">
              <a:solidFill>
                <a:schemeClr val="tx1"/>
              </a:solidFill>
            </a:endParaRPr>
          </a:p>
          <a:p>
            <a:pPr marL="742950" lvl="1" indent="-285750">
              <a:buClr>
                <a:srgbClr val="FFCD4C"/>
              </a:buClr>
              <a:buSzPct val="105000"/>
              <a:buChar char="•"/>
            </a:pPr>
            <a:endParaRPr lang="en-US" sz="1300">
              <a:solidFill>
                <a:schemeClr val="tx1"/>
              </a:solidFill>
              <a:ea typeface="Calibri"/>
            </a:endParaRPr>
          </a:p>
          <a:p>
            <a:pPr marL="285750" lvl="0" indent="-285750">
              <a:buClr>
                <a:srgbClr val="FFCD4C"/>
              </a:buClr>
              <a:buSzPct val="105000"/>
              <a:buFont typeface="Arial"/>
              <a:buChar char="•"/>
            </a:pPr>
            <a:r>
              <a:rPr lang="en-US" sz="13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5 October: </a:t>
            </a:r>
            <a:r>
              <a:rPr lang="en-US" sz="13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World Teachers Day</a:t>
            </a:r>
            <a:endParaRPr lang="en-US" sz="1300">
              <a:solidFill>
                <a:schemeClr val="tx1"/>
              </a:solidFill>
            </a:endParaRPr>
          </a:p>
          <a:p>
            <a:pPr marL="285750" lvl="0" indent="-285750">
              <a:buClr>
                <a:srgbClr val="FFCD4C"/>
              </a:buClr>
              <a:buSzPct val="105000"/>
              <a:buFont typeface="Arial"/>
              <a:buChar char="•"/>
            </a:pPr>
            <a:r>
              <a:rPr lang="en-US" sz="13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11 October: </a:t>
            </a:r>
            <a:r>
              <a:rPr lang="en-US" sz="13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International Day of the Girl</a:t>
            </a:r>
            <a:endParaRPr lang="en-US" sz="1300" b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FFCD4C"/>
              </a:buClr>
              <a:buSzPct val="105000"/>
              <a:buFont typeface="Arial"/>
              <a:buChar char="•"/>
            </a:pPr>
            <a:r>
              <a:rPr lang="en-US" sz="1300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October:</a:t>
            </a:r>
            <a:r>
              <a:rPr lang="en-US" sz="13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 Building Bridges Summit</a:t>
            </a:r>
            <a:endParaRPr lang="en-US" sz="13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rgbClr val="FFCD4C"/>
              </a:buClr>
              <a:buSzPct val="105000"/>
              <a:buFont typeface="Arial"/>
              <a:buChar char="•"/>
            </a:pPr>
            <a:r>
              <a:rPr lang="en-US" sz="13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7-18 November: </a:t>
            </a:r>
            <a:r>
              <a:rPr lang="en-US" sz="13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COP27</a:t>
            </a:r>
            <a:endParaRPr lang="en-US" sz="1300">
              <a:solidFill>
                <a:schemeClr val="tx1"/>
              </a:solidFill>
            </a:endParaRPr>
          </a:p>
          <a:p>
            <a:pPr>
              <a:buClr>
                <a:srgbClr val="FFCD4C"/>
              </a:buClr>
              <a:buSzPct val="105000"/>
            </a:pPr>
            <a:endParaRPr lang="en-US" sz="1300">
              <a:solidFill>
                <a:schemeClr val="tx1"/>
              </a:solidFill>
              <a:latin typeface="Calibri"/>
              <a:cs typeface="Calibri"/>
            </a:endParaRPr>
          </a:p>
          <a:p>
            <a:pPr marL="285750" lvl="0" indent="-285750">
              <a:buClr>
                <a:srgbClr val="FFCD4C"/>
              </a:buClr>
              <a:buSzPct val="105000"/>
              <a:buFont typeface="Arial"/>
              <a:buChar char="•"/>
            </a:pPr>
            <a:r>
              <a:rPr lang="en-US" sz="13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 November: </a:t>
            </a:r>
            <a:r>
              <a:rPr lang="en-US" sz="13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Universal Children’s Day</a:t>
            </a:r>
            <a:endParaRPr lang="en-US" sz="1300">
              <a:solidFill>
                <a:schemeClr val="tx1"/>
              </a:solidFill>
            </a:endParaRPr>
          </a:p>
          <a:p>
            <a:pPr marL="285750" indent="-285750">
              <a:buClr>
                <a:srgbClr val="FFCD4C"/>
              </a:buClr>
              <a:buSzPct val="105000"/>
              <a:buChar char="•"/>
            </a:pPr>
            <a:endParaRPr lang="en-US" sz="13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FFCD4C"/>
              </a:buClr>
              <a:buSzPct val="105000"/>
              <a:buChar char="•"/>
            </a:pPr>
            <a:r>
              <a:rPr lang="en-US" sz="13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January 2023:</a:t>
            </a:r>
            <a:r>
              <a:rPr lang="en-US" sz="13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International Education Day</a:t>
            </a:r>
            <a:endParaRPr lang="en-US" sz="1300">
              <a:solidFill>
                <a:schemeClr val="tx1"/>
              </a:solidFill>
            </a:endParaRPr>
          </a:p>
          <a:p>
            <a:pPr marL="285750" indent="-285750">
              <a:buClr>
                <a:srgbClr val="FFCD4C"/>
              </a:buClr>
              <a:buSzPct val="105000"/>
              <a:buFont typeface="Arial"/>
              <a:buChar char="•"/>
            </a:pPr>
            <a:r>
              <a:rPr lang="en-US" sz="13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16-17 February 2023: </a:t>
            </a:r>
            <a:r>
              <a:rPr lang="en-US" sz="13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ECW HLFC 2023 </a:t>
            </a:r>
            <a:endParaRPr lang="en-US" sz="13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6" name="Graphic 2">
            <a:extLst>
              <a:ext uri="{FF2B5EF4-FFF2-40B4-BE49-F238E27FC236}">
                <a16:creationId xmlns:a16="http://schemas.microsoft.com/office/drawing/2014/main" id="{0771D62F-B94D-4E10-C998-5ACD00EE78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10386" y="328673"/>
            <a:ext cx="421459" cy="4607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c50419f0e_0_35"/>
          <p:cNvSpPr txBox="1"/>
          <p:nvPr/>
        </p:nvSpPr>
        <p:spPr>
          <a:xfrm>
            <a:off x="172994" y="149761"/>
            <a:ext cx="5359500" cy="861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How to Engage?</a:t>
            </a:r>
            <a:endParaRPr lang="en-US"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17" name="Google Shape;217;g13c50419f0e_0_35"/>
          <p:cNvSpPr/>
          <p:nvPr/>
        </p:nvSpPr>
        <p:spPr>
          <a:xfrm>
            <a:off x="264806" y="200093"/>
            <a:ext cx="172800" cy="691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D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4EB951-3022-A3EA-6423-F2FAD38B9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11" y="1408978"/>
            <a:ext cx="3513641" cy="1989128"/>
          </a:xfrm>
          <a:prstGeom prst="rect">
            <a:avLst/>
          </a:prstGeom>
        </p:spPr>
      </p:pic>
      <p:pic>
        <p:nvPicPr>
          <p:cNvPr id="6" name="Picture 5" descr="A person smiling next to a poster&#10;&#10;Description automatically generated with low confidence">
            <a:extLst>
              <a:ext uri="{FF2B5EF4-FFF2-40B4-BE49-F238E27FC236}">
                <a16:creationId xmlns:a16="http://schemas.microsoft.com/office/drawing/2014/main" id="{B7FA48BB-F23D-B183-3C46-EB0246E726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106" y="1425770"/>
            <a:ext cx="3379076" cy="1892017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065B852-6D9F-11E9-4F88-1E15FF1209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425" y="1427420"/>
            <a:ext cx="3549908" cy="1855131"/>
          </a:xfrm>
          <a:prstGeom prst="rect">
            <a:avLst/>
          </a:prstGeom>
        </p:spPr>
      </p:pic>
      <p:sp>
        <p:nvSpPr>
          <p:cNvPr id="9" name="Google Shape;139;p4">
            <a:extLst>
              <a:ext uri="{FF2B5EF4-FFF2-40B4-BE49-F238E27FC236}">
                <a16:creationId xmlns:a16="http://schemas.microsoft.com/office/drawing/2014/main" id="{9848B2DB-8B2A-6BE0-BC56-3F82B0DA3417}"/>
              </a:ext>
            </a:extLst>
          </p:cNvPr>
          <p:cNvSpPr/>
          <p:nvPr/>
        </p:nvSpPr>
        <p:spPr>
          <a:xfrm>
            <a:off x="549011" y="3527271"/>
            <a:ext cx="3513641" cy="515314"/>
          </a:xfrm>
          <a:prstGeom prst="rect">
            <a:avLst/>
          </a:prstGeom>
          <a:solidFill>
            <a:srgbClr val="FFCD4C">
              <a:alpha val="3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1. Personalize your own quote cards</a:t>
            </a:r>
            <a:endParaRPr sz="1600" b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9;p4">
            <a:extLst>
              <a:ext uri="{FF2B5EF4-FFF2-40B4-BE49-F238E27FC236}">
                <a16:creationId xmlns:a16="http://schemas.microsoft.com/office/drawing/2014/main" id="{2B34FA51-DE51-D0E5-707B-912840EEE740}"/>
              </a:ext>
            </a:extLst>
          </p:cNvPr>
          <p:cNvSpPr/>
          <p:nvPr/>
        </p:nvSpPr>
        <p:spPr>
          <a:xfrm>
            <a:off x="4368573" y="3527271"/>
            <a:ext cx="3513641" cy="515314"/>
          </a:xfrm>
          <a:prstGeom prst="rect">
            <a:avLst/>
          </a:prstGeom>
          <a:solidFill>
            <a:srgbClr val="FFCD4C">
              <a:alpha val="3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2. Send your video statements</a:t>
            </a:r>
            <a:endParaRPr sz="1600" b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9;p4">
            <a:extLst>
              <a:ext uri="{FF2B5EF4-FFF2-40B4-BE49-F238E27FC236}">
                <a16:creationId xmlns:a16="http://schemas.microsoft.com/office/drawing/2014/main" id="{C7D5D526-E88F-64D8-2ED3-6A4BC7C41115}"/>
              </a:ext>
            </a:extLst>
          </p:cNvPr>
          <p:cNvSpPr/>
          <p:nvPr/>
        </p:nvSpPr>
        <p:spPr>
          <a:xfrm>
            <a:off x="8160106" y="3527271"/>
            <a:ext cx="3513641" cy="515314"/>
          </a:xfrm>
          <a:prstGeom prst="rect">
            <a:avLst/>
          </a:prstGeom>
          <a:solidFill>
            <a:srgbClr val="FFCD4C">
              <a:alpha val="3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3. Share your stories from the field</a:t>
            </a:r>
            <a:endParaRPr sz="1600" b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 descr="A person with the arms crossed&#10;&#10;Description automatically generated with low confidence">
            <a:extLst>
              <a:ext uri="{FF2B5EF4-FFF2-40B4-BE49-F238E27FC236}">
                <a16:creationId xmlns:a16="http://schemas.microsoft.com/office/drawing/2014/main" id="{EA683D94-1D3C-E751-B49A-FD1E979FB2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64" y="4373557"/>
            <a:ext cx="3883084" cy="2185665"/>
          </a:xfrm>
          <a:prstGeom prst="rect">
            <a:avLst/>
          </a:prstGeom>
        </p:spPr>
      </p:pic>
      <p:sp>
        <p:nvSpPr>
          <p:cNvPr id="15" name="Google Shape;139;p4">
            <a:extLst>
              <a:ext uri="{FF2B5EF4-FFF2-40B4-BE49-F238E27FC236}">
                <a16:creationId xmlns:a16="http://schemas.microsoft.com/office/drawing/2014/main" id="{0B2B0485-AA4F-089A-2F3F-29D3A4AE98EC}"/>
              </a:ext>
            </a:extLst>
          </p:cNvPr>
          <p:cNvSpPr/>
          <p:nvPr/>
        </p:nvSpPr>
        <p:spPr>
          <a:xfrm>
            <a:off x="4779050" y="4484571"/>
            <a:ext cx="4698581" cy="1892017"/>
          </a:xfrm>
          <a:prstGeom prst="rect">
            <a:avLst/>
          </a:prstGeom>
          <a:solidFill>
            <a:srgbClr val="FFCD4C">
              <a:alpha val="3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6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   4. Join the Campaign!</a:t>
            </a:r>
            <a:endParaRPr lang="en-US" sz="16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6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Use our ready-to-go social pack with messaging </a:t>
            </a:r>
            <a:endParaRPr lang="en-US" sz="16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en-US" sz="16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graphics. The pack is constantly updated with new assets from partners across the globe</a:t>
            </a:r>
            <a:endParaRPr lang="en-US" sz="16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17FEB5-60BB-BEF9-5A65-A55E8BDCF001}"/>
              </a:ext>
            </a:extLst>
          </p:cNvPr>
          <p:cNvGrpSpPr/>
          <p:nvPr/>
        </p:nvGrpSpPr>
        <p:grpSpPr>
          <a:xfrm>
            <a:off x="9950828" y="4999628"/>
            <a:ext cx="1988045" cy="1448780"/>
            <a:chOff x="9950828" y="4999628"/>
            <a:chExt cx="1988045" cy="1448780"/>
          </a:xfrm>
        </p:grpSpPr>
        <p:pic>
          <p:nvPicPr>
            <p:cNvPr id="16" name="Picture 15">
              <a:hlinkClick r:id="rId7"/>
              <a:extLst>
                <a:ext uri="{FF2B5EF4-FFF2-40B4-BE49-F238E27FC236}">
                  <a16:creationId xmlns:a16="http://schemas.microsoft.com/office/drawing/2014/main" id="{8D578FAF-4DC5-DAD2-B2BA-C67EB4428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88749" y="4999628"/>
              <a:ext cx="1112201" cy="861901"/>
            </a:xfrm>
            <a:prstGeom prst="rect">
              <a:avLst/>
            </a:prstGeom>
          </p:spPr>
        </p:pic>
        <p:sp>
          <p:nvSpPr>
            <p:cNvPr id="17" name="TextBox 16">
              <a:hlinkClick r:id="rId7"/>
              <a:extLst>
                <a:ext uri="{FF2B5EF4-FFF2-40B4-BE49-F238E27FC236}">
                  <a16:creationId xmlns:a16="http://schemas.microsoft.com/office/drawing/2014/main" id="{A6A3BC66-EE45-3E28-71B5-FBC4B961B7F6}"/>
                </a:ext>
              </a:extLst>
            </p:cNvPr>
            <p:cNvSpPr txBox="1"/>
            <p:nvPr/>
          </p:nvSpPr>
          <p:spPr>
            <a:xfrm>
              <a:off x="9950828" y="6017521"/>
              <a:ext cx="198804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u="sng">
                  <a:solidFill>
                    <a:srgbClr val="FFCD4C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Download here</a:t>
              </a:r>
              <a:endParaRPr lang="en-US" sz="2200" b="1" u="sng">
                <a:solidFill>
                  <a:srgbClr val="FFCD4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Google Shape;130;p4">
            <a:extLst>
              <a:ext uri="{FF2B5EF4-FFF2-40B4-BE49-F238E27FC236}">
                <a16:creationId xmlns:a16="http://schemas.microsoft.com/office/drawing/2014/main" id="{51F12A7D-178F-F2E6-5A0D-4CBDCD31DAA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59410" y="6485746"/>
            <a:ext cx="349370" cy="36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81;g13c50419f0e_0_124">
            <a:extLst>
              <a:ext uri="{FF2B5EF4-FFF2-40B4-BE49-F238E27FC236}">
                <a16:creationId xmlns:a16="http://schemas.microsoft.com/office/drawing/2014/main" id="{1595FE75-AFA0-70FE-5AD6-BD8D37FB8A60}"/>
              </a:ext>
            </a:extLst>
          </p:cNvPr>
          <p:cNvSpPr txBox="1"/>
          <p:nvPr/>
        </p:nvSpPr>
        <p:spPr>
          <a:xfrm>
            <a:off x="8393569" y="18330"/>
            <a:ext cx="372491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000" i="1">
                <a:solidFill>
                  <a:srgbClr val="FF7900"/>
                </a:solidFill>
                <a:latin typeface="Calibri"/>
                <a:ea typeface="Calibri"/>
                <a:cs typeface="Calibri"/>
                <a:sym typeface="Calibri"/>
              </a:rPr>
              <a:t>#222MillionDreams     </a:t>
            </a:r>
            <a:r>
              <a:rPr lang="en-US" sz="2000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#HLFC2023</a:t>
            </a:r>
            <a:endParaRPr sz="2000" i="1">
              <a:solidFill>
                <a:srgbClr val="FF7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raphic 2">
            <a:extLst>
              <a:ext uri="{FF2B5EF4-FFF2-40B4-BE49-F238E27FC236}">
                <a16:creationId xmlns:a16="http://schemas.microsoft.com/office/drawing/2014/main" id="{9EB9BA5C-DDCD-DC7D-D2D3-88B1E66E29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46775" y="120690"/>
            <a:ext cx="228156" cy="2360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39;p4">
            <a:extLst>
              <a:ext uri="{FF2B5EF4-FFF2-40B4-BE49-F238E27FC236}">
                <a16:creationId xmlns:a16="http://schemas.microsoft.com/office/drawing/2014/main" id="{72146738-3632-E0A2-D1B4-4B5F1FFDFBC0}"/>
              </a:ext>
            </a:extLst>
          </p:cNvPr>
          <p:cNvSpPr/>
          <p:nvPr/>
        </p:nvSpPr>
        <p:spPr>
          <a:xfrm>
            <a:off x="218448" y="3973721"/>
            <a:ext cx="7259116" cy="2340292"/>
          </a:xfrm>
          <a:prstGeom prst="rect">
            <a:avLst/>
          </a:prstGeom>
          <a:solidFill>
            <a:srgbClr val="FFCD4C">
              <a:alpha val="167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9;p4">
            <a:extLst>
              <a:ext uri="{FF2B5EF4-FFF2-40B4-BE49-F238E27FC236}">
                <a16:creationId xmlns:a16="http://schemas.microsoft.com/office/drawing/2014/main" id="{0E81F820-6CA1-D7CC-9590-E6D3B8603FBF}"/>
              </a:ext>
            </a:extLst>
          </p:cNvPr>
          <p:cNvSpPr/>
          <p:nvPr/>
        </p:nvSpPr>
        <p:spPr>
          <a:xfrm>
            <a:off x="274154" y="1356304"/>
            <a:ext cx="7259116" cy="2340292"/>
          </a:xfrm>
          <a:prstGeom prst="rect">
            <a:avLst/>
          </a:prstGeom>
          <a:solidFill>
            <a:srgbClr val="FFCD4C">
              <a:alpha val="167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13c50419f0e_0_101"/>
          <p:cNvSpPr txBox="1"/>
          <p:nvPr/>
        </p:nvSpPr>
        <p:spPr>
          <a:xfrm>
            <a:off x="209000" y="114900"/>
            <a:ext cx="11754300" cy="9848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800">
              <a:solidFill>
                <a:srgbClr val="FFCD4C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>
              <a:solidFill>
                <a:srgbClr val="FFCD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g13c50419f0e_0_101"/>
          <p:cNvSpPr/>
          <p:nvPr/>
        </p:nvSpPr>
        <p:spPr>
          <a:xfrm>
            <a:off x="264806" y="200093"/>
            <a:ext cx="172800" cy="691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D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175F3C-7DA7-FF11-0989-7C395A5F1673}"/>
              </a:ext>
            </a:extLst>
          </p:cNvPr>
          <p:cNvSpPr/>
          <p:nvPr/>
        </p:nvSpPr>
        <p:spPr>
          <a:xfrm>
            <a:off x="538600" y="173499"/>
            <a:ext cx="6096000" cy="1292662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Calibri"/>
              </a:rPr>
              <a:t>#MyDream Stories</a:t>
            </a:r>
            <a:endParaRPr lang="en-US" sz="5000">
              <a:solidFill>
                <a:srgbClr val="FF0000"/>
              </a:solidFill>
              <a:latin typeface="Calibri"/>
            </a:endParaRPr>
          </a:p>
          <a:p>
            <a:br>
              <a:rPr lang="ar-AE"/>
            </a:br>
            <a:endParaRPr lang="en-US"/>
          </a:p>
        </p:txBody>
      </p:sp>
      <p:sp>
        <p:nvSpPr>
          <p:cNvPr id="4" name="Google Shape;218;g13c50419f0e_0_35">
            <a:extLst>
              <a:ext uri="{FF2B5EF4-FFF2-40B4-BE49-F238E27FC236}">
                <a16:creationId xmlns:a16="http://schemas.microsoft.com/office/drawing/2014/main" id="{A419FF5A-D781-1DC3-F080-493AC929B2A6}"/>
              </a:ext>
            </a:extLst>
          </p:cNvPr>
          <p:cNvSpPr txBox="1"/>
          <p:nvPr/>
        </p:nvSpPr>
        <p:spPr>
          <a:xfrm>
            <a:off x="7888725" y="457723"/>
            <a:ext cx="413028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800" b="1" i="1" err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MyDream</a:t>
            </a:r>
            <a:r>
              <a:rPr lang="en-US" sz="1800" b="1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1">
                <a:solidFill>
                  <a:srgbClr val="FFCD4C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800" b="1" i="1" err="1">
                <a:solidFill>
                  <a:srgbClr val="FFCD4C"/>
                </a:solidFill>
                <a:latin typeface="Calibri"/>
                <a:ea typeface="Calibri"/>
                <a:cs typeface="Calibri"/>
                <a:sym typeface="Calibri"/>
              </a:rPr>
              <a:t>MonRêve</a:t>
            </a:r>
            <a:r>
              <a:rPr lang="en-US" sz="1800" b="1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1">
                <a:solidFill>
                  <a:srgbClr val="DA0C45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800" b="1" i="1" err="1">
                <a:solidFill>
                  <a:srgbClr val="DA0C45"/>
                </a:solidFill>
                <a:latin typeface="Calibri"/>
                <a:ea typeface="Calibri"/>
                <a:cs typeface="Calibri"/>
                <a:sym typeface="Calibri"/>
              </a:rPr>
              <a:t>MiSueño</a:t>
            </a:r>
            <a:r>
              <a:rPr lang="en-US" sz="1800" b="1" i="1">
                <a:solidFill>
                  <a:srgbClr val="DA0C45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800" b="1" i="1">
                <a:solidFill>
                  <a:srgbClr val="278DFF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800" b="1" i="1" err="1">
                <a:solidFill>
                  <a:srgbClr val="278DFF"/>
                </a:solidFill>
                <a:latin typeface="Calibri"/>
                <a:ea typeface="Calibri"/>
                <a:cs typeface="Calibri"/>
                <a:sym typeface="Calibri"/>
              </a:rPr>
              <a:t>حلمي</a:t>
            </a:r>
            <a:r>
              <a:rPr lang="en-US" sz="1800" b="1" i="1">
                <a:solidFill>
                  <a:srgbClr val="278D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800" b="1" i="1">
              <a:solidFill>
                <a:srgbClr val="1E1E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9A39B60-B6D8-ED67-E259-28B93C15F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4223" y="1510383"/>
            <a:ext cx="3779982" cy="212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F3AEA45D-9DD7-16C6-28E4-579C6E97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4223" y="4015852"/>
            <a:ext cx="3779983" cy="212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297EDE81-8AEF-D879-3F63-DDA6B6A249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59" y="1722720"/>
            <a:ext cx="3736877" cy="1660558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CC95A2CF-E7A9-1AC3-1241-0B691C101C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961" y="1763207"/>
            <a:ext cx="2871437" cy="1620071"/>
          </a:xfrm>
          <a:prstGeom prst="rect">
            <a:avLst/>
          </a:prstGeom>
        </p:spPr>
      </p:pic>
      <p:pic>
        <p:nvPicPr>
          <p:cNvPr id="11" name="Picture 10" descr="A picture containing child, little&#10;&#10;Description automatically generated">
            <a:extLst>
              <a:ext uri="{FF2B5EF4-FFF2-40B4-BE49-F238E27FC236}">
                <a16:creationId xmlns:a16="http://schemas.microsoft.com/office/drawing/2014/main" id="{A758F248-2CBF-DC08-F04B-DE05A109D7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63" y="4183541"/>
            <a:ext cx="3736877" cy="1649571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67F4FF9-2395-772D-724D-2F99218C37C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268" y="4364487"/>
            <a:ext cx="2995468" cy="1416040"/>
          </a:xfrm>
          <a:prstGeom prst="rect">
            <a:avLst/>
          </a:prstGeom>
        </p:spPr>
      </p:pic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6EEB9345-BCD6-78AE-3ECC-0ACBA90630F9}"/>
              </a:ext>
            </a:extLst>
          </p:cNvPr>
          <p:cNvSpPr/>
          <p:nvPr/>
        </p:nvSpPr>
        <p:spPr>
          <a:xfrm>
            <a:off x="7288947" y="2352796"/>
            <a:ext cx="747622" cy="402566"/>
          </a:xfrm>
          <a:prstGeom prst="stripedRightArrow">
            <a:avLst/>
          </a:prstGeom>
          <a:solidFill>
            <a:srgbClr val="FFC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F449B218-4F8B-5E8E-EB32-4C637772180C}"/>
              </a:ext>
            </a:extLst>
          </p:cNvPr>
          <p:cNvSpPr/>
          <p:nvPr/>
        </p:nvSpPr>
        <p:spPr>
          <a:xfrm>
            <a:off x="7288946" y="4868833"/>
            <a:ext cx="747622" cy="402566"/>
          </a:xfrm>
          <a:prstGeom prst="stripedRightArrow">
            <a:avLst/>
          </a:prstGeom>
          <a:solidFill>
            <a:srgbClr val="FFC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30;p4">
            <a:extLst>
              <a:ext uri="{FF2B5EF4-FFF2-40B4-BE49-F238E27FC236}">
                <a16:creationId xmlns:a16="http://schemas.microsoft.com/office/drawing/2014/main" id="{FE375C9E-8287-0403-D6AE-37D4DEB7D6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59410" y="6485746"/>
            <a:ext cx="349370" cy="36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3c50419f0e_0_101"/>
          <p:cNvSpPr txBox="1"/>
          <p:nvPr/>
        </p:nvSpPr>
        <p:spPr>
          <a:xfrm>
            <a:off x="209000" y="114900"/>
            <a:ext cx="11754300" cy="9848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800">
              <a:solidFill>
                <a:srgbClr val="FFCD4C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>
              <a:solidFill>
                <a:srgbClr val="FFCD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g13c50419f0e_0_101"/>
          <p:cNvSpPr/>
          <p:nvPr/>
        </p:nvSpPr>
        <p:spPr>
          <a:xfrm>
            <a:off x="264806" y="200093"/>
            <a:ext cx="172800" cy="691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D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175F3C-7DA7-FF11-0989-7C395A5F1673}"/>
              </a:ext>
            </a:extLst>
          </p:cNvPr>
          <p:cNvSpPr/>
          <p:nvPr/>
        </p:nvSpPr>
        <p:spPr>
          <a:xfrm>
            <a:off x="538600" y="173499"/>
            <a:ext cx="6096000" cy="1292662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Calibri"/>
              </a:rPr>
              <a:t>#MyDream Stories</a:t>
            </a:r>
            <a:endParaRPr lang="en-US" sz="5000">
              <a:solidFill>
                <a:srgbClr val="FF0000"/>
              </a:solidFill>
              <a:latin typeface="Calibri"/>
            </a:endParaRPr>
          </a:p>
          <a:p>
            <a:br>
              <a:rPr lang="ar-AE"/>
            </a:br>
            <a:endParaRPr lang="en-US"/>
          </a:p>
        </p:txBody>
      </p:sp>
      <p:sp>
        <p:nvSpPr>
          <p:cNvPr id="4" name="Google Shape;218;g13c50419f0e_0_35">
            <a:extLst>
              <a:ext uri="{FF2B5EF4-FFF2-40B4-BE49-F238E27FC236}">
                <a16:creationId xmlns:a16="http://schemas.microsoft.com/office/drawing/2014/main" id="{A419FF5A-D781-1DC3-F080-493AC929B2A6}"/>
              </a:ext>
            </a:extLst>
          </p:cNvPr>
          <p:cNvSpPr txBox="1"/>
          <p:nvPr/>
        </p:nvSpPr>
        <p:spPr>
          <a:xfrm>
            <a:off x="7888725" y="457723"/>
            <a:ext cx="413028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800" b="1" i="1" err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MyDream</a:t>
            </a:r>
            <a:r>
              <a:rPr lang="en-US" sz="1800" b="1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1">
                <a:solidFill>
                  <a:srgbClr val="FFCD4C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800" b="1" i="1" err="1">
                <a:solidFill>
                  <a:srgbClr val="FFCD4C"/>
                </a:solidFill>
                <a:latin typeface="Calibri"/>
                <a:ea typeface="Calibri"/>
                <a:cs typeface="Calibri"/>
                <a:sym typeface="Calibri"/>
              </a:rPr>
              <a:t>MonRêve</a:t>
            </a:r>
            <a:r>
              <a:rPr lang="en-US" sz="1800" b="1" i="1">
                <a:solidFill>
                  <a:srgbClr val="00B4A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1">
                <a:solidFill>
                  <a:srgbClr val="DA0C45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800" b="1" i="1" err="1">
                <a:solidFill>
                  <a:srgbClr val="DA0C45"/>
                </a:solidFill>
                <a:latin typeface="Calibri"/>
                <a:ea typeface="Calibri"/>
                <a:cs typeface="Calibri"/>
                <a:sym typeface="Calibri"/>
              </a:rPr>
              <a:t>MiSueño</a:t>
            </a:r>
            <a:r>
              <a:rPr lang="en-US" sz="1800" b="1" i="1">
                <a:solidFill>
                  <a:srgbClr val="DA0C45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800" b="1" i="1">
                <a:solidFill>
                  <a:srgbClr val="278DFF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800" b="1" i="1" err="1">
                <a:solidFill>
                  <a:srgbClr val="278DFF"/>
                </a:solidFill>
                <a:latin typeface="Calibri"/>
                <a:ea typeface="Calibri"/>
                <a:cs typeface="Calibri"/>
                <a:sym typeface="Calibri"/>
              </a:rPr>
              <a:t>حلمي</a:t>
            </a:r>
            <a:r>
              <a:rPr lang="en-US" sz="1800" b="1" i="1">
                <a:solidFill>
                  <a:srgbClr val="278D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800" b="1" i="1">
              <a:solidFill>
                <a:srgbClr val="1E1E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1715CA-5C75-5D38-90C0-D1779A38E29B}"/>
              </a:ext>
            </a:extLst>
          </p:cNvPr>
          <p:cNvSpPr txBox="1"/>
          <p:nvPr/>
        </p:nvSpPr>
        <p:spPr>
          <a:xfrm>
            <a:off x="7782858" y="3171069"/>
            <a:ext cx="387054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Calibri"/>
                <a:cs typeface="Calibri"/>
              </a:rPr>
              <a:t>Please send your story:</a:t>
            </a:r>
          </a:p>
          <a:p>
            <a:r>
              <a:rPr lang="en-US" sz="3000" b="1">
                <a:solidFill>
                  <a:srgbClr val="FF0000"/>
                </a:solidFill>
                <a:latin typeface="Calibri"/>
                <a:cs typeface="Calibri"/>
              </a:rPr>
              <a:t>stories@un-ecw.org</a:t>
            </a:r>
          </a:p>
        </p:txBody>
      </p:sp>
      <p:sp>
        <p:nvSpPr>
          <p:cNvPr id="7" name="Google Shape;238;g13c50419f0e_0_101">
            <a:extLst>
              <a:ext uri="{FF2B5EF4-FFF2-40B4-BE49-F238E27FC236}">
                <a16:creationId xmlns:a16="http://schemas.microsoft.com/office/drawing/2014/main" id="{529EFEA2-E33D-F83F-DCDA-AE0F8C5D5D54}"/>
              </a:ext>
            </a:extLst>
          </p:cNvPr>
          <p:cNvSpPr/>
          <p:nvPr/>
        </p:nvSpPr>
        <p:spPr>
          <a:xfrm>
            <a:off x="538600" y="1551353"/>
            <a:ext cx="5686836" cy="997471"/>
          </a:xfrm>
          <a:prstGeom prst="rect">
            <a:avLst/>
          </a:prstGeom>
          <a:solidFill>
            <a:srgbClr val="FFCD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4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Share your story</a:t>
            </a:r>
            <a:endParaRPr lang="en-US" sz="42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52A008-E2EC-67E6-90FA-1015B7519640}"/>
              </a:ext>
            </a:extLst>
          </p:cNvPr>
          <p:cNvSpPr/>
          <p:nvPr/>
        </p:nvSpPr>
        <p:spPr>
          <a:xfrm>
            <a:off x="759107" y="2769620"/>
            <a:ext cx="53368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Do you have a story to share on how ECW’s support is making a difference where you are? </a:t>
            </a:r>
          </a:p>
          <a:p>
            <a:endParaRPr lang="en-US" sz="3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We would love to hear from you!</a:t>
            </a:r>
          </a:p>
        </p:txBody>
      </p:sp>
      <p:sp>
        <p:nvSpPr>
          <p:cNvPr id="15" name="Google Shape;139;p4">
            <a:extLst>
              <a:ext uri="{FF2B5EF4-FFF2-40B4-BE49-F238E27FC236}">
                <a16:creationId xmlns:a16="http://schemas.microsoft.com/office/drawing/2014/main" id="{432425BF-2D42-1BB9-FAC8-F70F3CCD62D2}"/>
              </a:ext>
            </a:extLst>
          </p:cNvPr>
          <p:cNvSpPr/>
          <p:nvPr/>
        </p:nvSpPr>
        <p:spPr>
          <a:xfrm>
            <a:off x="538600" y="2548823"/>
            <a:ext cx="5686836" cy="3476195"/>
          </a:xfrm>
          <a:prstGeom prst="rect">
            <a:avLst/>
          </a:prstGeom>
          <a:solidFill>
            <a:srgbClr val="FFCD4C">
              <a:alpha val="167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4271A1-6CF7-7B8D-BF02-96919C6876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526" y="3268245"/>
            <a:ext cx="1044443" cy="782822"/>
          </a:xfrm>
          <a:prstGeom prst="rect">
            <a:avLst/>
          </a:prstGeom>
        </p:spPr>
      </p:pic>
      <p:sp>
        <p:nvSpPr>
          <p:cNvPr id="6" name="Google Shape;130;p4">
            <a:extLst>
              <a:ext uri="{FF2B5EF4-FFF2-40B4-BE49-F238E27FC236}">
                <a16:creationId xmlns:a16="http://schemas.microsoft.com/office/drawing/2014/main" id="{975002D2-CF33-F4DA-0601-F2FB8920FC6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51580" y="6485746"/>
            <a:ext cx="457200" cy="36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036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W">
      <a:dk1>
        <a:srgbClr val="3C3C3C"/>
      </a:dk1>
      <a:lt1>
        <a:srgbClr val="FFFFFF"/>
      </a:lt1>
      <a:dk2>
        <a:srgbClr val="FF9628"/>
      </a:dk2>
      <a:lt2>
        <a:srgbClr val="E7E6E6"/>
      </a:lt2>
      <a:accent1>
        <a:srgbClr val="0082C8"/>
      </a:accent1>
      <a:accent2>
        <a:srgbClr val="05B3D7"/>
      </a:accent2>
      <a:accent3>
        <a:srgbClr val="F05046"/>
      </a:accent3>
      <a:accent4>
        <a:srgbClr val="A2BC08"/>
      </a:accent4>
      <a:accent5>
        <a:srgbClr val="F2B600"/>
      </a:accent5>
      <a:accent6>
        <a:srgbClr val="636363"/>
      </a:accent6>
      <a:hlink>
        <a:srgbClr val="DCDCDC"/>
      </a:hlink>
      <a:folHlink>
        <a:srgbClr val="FF962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1471</Words>
  <Application>Microsoft Macintosh PowerPoint</Application>
  <PresentationFormat>Widescreen</PresentationFormat>
  <Paragraphs>290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Ultra</vt:lpstr>
      <vt:lpstr>Comic Sans MS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#222MillionDreams    Cannot Wait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Bukoski</dc:creator>
  <cp:lastModifiedBy>Estefania Jimenez Perez</cp:lastModifiedBy>
  <cp:revision>9</cp:revision>
  <dcterms:created xsi:type="dcterms:W3CDTF">2018-09-10T16:55:46Z</dcterms:created>
  <dcterms:modified xsi:type="dcterms:W3CDTF">2022-07-20T17:28:23Z</dcterms:modified>
</cp:coreProperties>
</file>